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4" r:id="rId9"/>
    <p:sldId id="261" r:id="rId10"/>
    <p:sldId id="265" r:id="rId11"/>
    <p:sldId id="267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00"/>
    <a:srgbClr val="FC4AFC"/>
    <a:srgbClr val="0F0FFA"/>
    <a:srgbClr val="A300A3"/>
    <a:srgbClr val="A69057"/>
    <a:srgbClr val="D3B870"/>
    <a:srgbClr val="00C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F4978-7ED9-4F90-996D-C97771889AE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D7833-47E0-4F2A-A33E-28CF6D016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6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2013 paper</a:t>
            </a:r>
          </a:p>
          <a:p>
            <a:r>
              <a:rPr lang="en-CA" altLang="zh-CN" dirty="0"/>
              <a:t>2 qubit at a distant d coupled with each other. </a:t>
            </a:r>
          </a:p>
          <a:p>
            <a:r>
              <a:rPr lang="en-CA" altLang="zh-CN" dirty="0"/>
              <a:t>S21 narrows.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D7833-47E0-4F2A-A33E-28CF6D0168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2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 we fabricated a FR-4 board and use </a:t>
            </a:r>
            <a:r>
              <a:rPr lang="en-US" altLang="zh-CN" dirty="0"/>
              <a:t>Enameled wire made a solenoid, in order to change the local magnetic field. </a:t>
            </a:r>
          </a:p>
          <a:p>
            <a:r>
              <a:rPr lang="en-CA" altLang="zh-CN" dirty="0"/>
              <a:t>F</a:t>
            </a:r>
            <a:r>
              <a:rPr lang="en-US" altLang="zh-CN" dirty="0"/>
              <a:t>rom a mapping using only one YIG sphere, we can see that the range of the H field can be tuned as 35Gs.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D7833-47E0-4F2A-A33E-28CF6D0168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2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From Sandeep’s paper, we can use</a:t>
            </a:r>
          </a:p>
          <a:p>
            <a:r>
              <a:rPr lang="en-CA" altLang="zh-CN" dirty="0"/>
              <a:t>And transmission line is easy to get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D7833-47E0-4F2A-A33E-28CF6D0168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8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We use transmission matrix to derive the s21, the cos part is Lorentzian </a:t>
            </a:r>
            <a:r>
              <a:rPr lang="en-CA" altLang="zh-CN" dirty="0" err="1"/>
              <a:t>lineshape</a:t>
            </a:r>
            <a:r>
              <a:rPr lang="en-CA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D7833-47E0-4F2A-A33E-28CF6D0168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13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1.3. Line shape change, linewidth seems to be the same. </a:t>
            </a:r>
          </a:p>
          <a:p>
            <a:r>
              <a:rPr lang="en-CA" altLang="zh-CN" dirty="0"/>
              <a:t>2.4. Lorentzian line shape, but line width broadened.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D7833-47E0-4F2A-A33E-28CF6D0168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2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FCBCC-9FD6-45C8-8F75-5692DB389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181B6C-2FFC-4EE6-B4EE-DB8C4C827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35C11-A93F-4000-8A6D-EA5BB27B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5A897-E1EA-4204-AD1B-BFE3BCD2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54340-8680-4016-B04F-31E302D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7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B9900-DEDF-4BAC-8A2E-7B299077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E0B63A-7AA7-4270-85A6-A9510226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6FE9A-12CD-45F5-BE1F-67308FB7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6E450-F77B-479F-9E0D-C8458D3F0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7034D-6582-44B3-87D1-F17E1D8A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5CA811-A96C-4FED-897E-1101AA96C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0359B8-575F-479B-A002-B335EBDB8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DF909-1871-440D-B52F-69729E1B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CAD77-318F-43C9-88AB-427358F7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D82D4-D252-4FCA-9467-A9E8FA6C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61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C3D52-7B1B-450F-AFCB-270472BA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BF5E1-343B-49EC-BF5D-71FB5CEF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D7F01-1A1A-4ED5-A832-B0CE888F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CAD91F-509A-44CC-9C31-0FA57497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90F74-B90D-4E64-87BC-3C4470C9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30E32-D93C-49DB-8DF4-80BE3DF5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E24D3-5F20-4C3F-B056-0E516C3FD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0965F-3400-49C8-A464-B27699D3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264B65-F2FE-4AAB-9BE5-8F073E20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093CB-BA09-4F22-A454-7693114B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8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146F5-044D-4B5D-B75F-45CF02B7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0854A-84DB-4218-AE4F-C3D87B2E3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E05972-461B-4BAE-9DBC-AFEC9AC5F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70DF82-60F5-4FF3-BDD7-42FBAFD4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C07DCB-CEBA-4DE5-9558-3F9F08EA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E36990-83A1-4C1C-9A84-81F43709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3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2BF37-0652-4FC7-8C7D-4BF58C7B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FA6571-FA60-41ED-AF48-16C84E90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0B9402-0EFC-4784-B312-C7FC33FF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B6E17D-0998-461F-8F33-BB150C4AB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3B14B9-B867-4E1A-962E-391725C53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25EE28-DD59-484E-926F-8BC04A05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F9CA08-2A4A-4718-8982-B4222653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D05861-3659-4AD9-8CB2-F0103C95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5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1D3C4-A1C8-41CF-87D1-797401A2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E86F37-C72B-42BF-B003-BFD9E5FE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39AA37-08FA-43F2-B361-99210E58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DA7606-679C-450D-AA74-7DE2F1BC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0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9E7EB8-403B-4D5F-948F-C3D4395C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5C515C-C617-40EA-9D85-888F1738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1A4D7E-C10E-4CF8-B6B3-56C1D2B5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20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48F8A-4C56-41A4-B4C9-2D30E08C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BE05A-9013-4B21-9E62-E36830AB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4E76D9-5364-4910-8EDB-53380468F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B07043-227B-41BE-820A-FCF16562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37B80D-6B91-429A-8FBB-B579D4D5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BD307-AB81-4CEF-BC7C-D8D618BB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6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DD38D-9443-4FC3-AD5B-1F94D22F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C9B3F9-5ED3-4655-B75C-7393052E3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96AA0-57EF-45D0-AC17-BFCD7C54C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292E3-454B-446E-8628-111750BD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1BF4E4-DE70-4402-9340-7B1ED643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CDA05-19F1-4E6C-929E-CA7651DC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7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9DF2D5-379A-4706-97A2-80ACBCE9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7F8F70-63CA-4D13-9C70-43CA10F11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18815-A945-4D9E-A356-A285D2B54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DF4FF-AA61-4A59-9915-D2F8FE14753D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DAD71-CFE1-4967-A2A7-D613E8702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E1CD6-9E3E-4064-A2B3-7F572D72E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CE0E-8F9F-48EE-8F0E-A02F4ED3B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8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AF63B-BC5B-4C1A-8E8F-F592CD775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zh-CN" dirty="0"/>
              <a:t>Long distance coupling between two YIG spheres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DDDB17-EA4D-49D4-8C96-FB2B2681D2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altLang="zh-CN" dirty="0" err="1"/>
              <a:t>Yutong</a:t>
            </a:r>
            <a:r>
              <a:rPr lang="en-CA" altLang="zh-CN" dirty="0"/>
              <a:t> Zhao</a:t>
            </a:r>
          </a:p>
          <a:p>
            <a:r>
              <a:rPr lang="en-CA" altLang="zh-CN" dirty="0"/>
              <a:t>Feb 26</a:t>
            </a:r>
            <a:r>
              <a:rPr lang="en-CA" altLang="zh-CN" baseline="30000" dirty="0"/>
              <a:t>th</a:t>
            </a:r>
            <a:r>
              <a:rPr lang="en-CA" altLang="zh-CN" dirty="0"/>
              <a:t>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400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0957FD-B6A4-43A1-BD97-D372455FF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01" b="37968"/>
          <a:stretch/>
        </p:blipFill>
        <p:spPr>
          <a:xfrm>
            <a:off x="1374227" y="1045618"/>
            <a:ext cx="8888149" cy="5812382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1918699-A911-4852-817B-883DF91D3A58}"/>
              </a:ext>
            </a:extLst>
          </p:cNvPr>
          <p:cNvSpPr txBox="1">
            <a:spLocks/>
          </p:cNvSpPr>
          <p:nvPr/>
        </p:nvSpPr>
        <p:spPr>
          <a:xfrm>
            <a:off x="335279" y="1"/>
            <a:ext cx="11731029" cy="822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dirty="0"/>
              <a:t>Preliminary Experiment Results (l=35mm~0.77 </a:t>
            </a:r>
            <a:r>
              <a:rPr lang="el-GR" altLang="zh-CN" dirty="0"/>
              <a:t>λ</a:t>
            </a:r>
            <a:r>
              <a:rPr lang="en-CA" altLang="zh-CN" dirty="0"/>
              <a:t>?)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76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50223-B15B-415E-AFE5-96814A9B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643"/>
            <a:ext cx="10515600" cy="764667"/>
          </a:xfrm>
        </p:spPr>
        <p:txBody>
          <a:bodyPr/>
          <a:lstStyle/>
          <a:p>
            <a:r>
              <a:rPr lang="en-CA" altLang="zh-CN" dirty="0"/>
              <a:t>Fitting results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2BA91C-8DDA-493D-8823-19ED14A3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70" y="1461469"/>
            <a:ext cx="5796109" cy="33810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06E7EF-B8DF-4E58-9484-A7482CC91784}"/>
                  </a:ext>
                </a:extLst>
              </p:cNvPr>
              <p:cNvSpPr txBox="1"/>
              <p:nvPr/>
            </p:nvSpPr>
            <p:spPr>
              <a:xfrm>
                <a:off x="2699390" y="5103638"/>
                <a:ext cx="197951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=19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.10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CA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200.1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altLang="zh-CN" sz="2400" dirty="0"/>
                        <m:t>7.94</m:t>
                      </m:r>
                      <m:r>
                        <m:rPr>
                          <m:nor/>
                        </m:rPr>
                        <a:rPr lang="en-CA" altLang="zh-CN" sz="2400" dirty="0" smtClean="0"/>
                        <m:t>5</m:t>
                      </m:r>
                      <m:r>
                        <m:rPr>
                          <m:nor/>
                        </m:rPr>
                        <a:rPr lang="en-CA" altLang="zh-CN" sz="2400" b="0" i="0" dirty="0" smtClean="0"/>
                        <m:t> </m:t>
                      </m:r>
                      <m:r>
                        <m:rPr>
                          <m:nor/>
                        </m:rPr>
                        <a:rPr lang="en-CA" altLang="zh-CN" sz="2400" b="0" i="0" dirty="0" smtClean="0"/>
                        <m:t>pH</m:t>
                      </m:r>
                    </m:oMath>
                  </m:oMathPara>
                </a14:m>
                <a:endParaRPr lang="en-CA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06E7EF-B8DF-4E58-9484-A7482CC91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90" y="5103638"/>
                <a:ext cx="1979516" cy="1107996"/>
              </a:xfrm>
              <a:prstGeom prst="rect">
                <a:avLst/>
              </a:prstGeom>
              <a:blipFill>
                <a:blip r:embed="rId3"/>
                <a:stretch>
                  <a:fillRect l="-5538" r="-923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9436C3A-7BCB-4416-AA09-8F4830CB077A}"/>
              </a:ext>
            </a:extLst>
          </p:cNvPr>
          <p:cNvSpPr txBox="1"/>
          <p:nvPr/>
        </p:nvSpPr>
        <p:spPr>
          <a:xfrm>
            <a:off x="3873228" y="2425828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altLang="zh-CN" dirty="0"/>
              <a:t>YIG</a:t>
            </a:r>
            <a:r>
              <a:rPr lang="en-CA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98AAE-5A00-4D5C-A5EC-215511EAA904}"/>
              </a:ext>
            </a:extLst>
          </p:cNvPr>
          <p:cNvSpPr txBox="1"/>
          <p:nvPr/>
        </p:nvSpPr>
        <p:spPr>
          <a:xfrm>
            <a:off x="5243111" y="3823369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altLang="zh-CN" dirty="0"/>
              <a:t>YIG</a:t>
            </a:r>
            <a:r>
              <a:rPr lang="en-CA" altLang="zh-CN" baseline="-25000" dirty="0"/>
              <a:t>2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F55CEA-39AB-4E7F-B589-B79253279F74}"/>
                  </a:ext>
                </a:extLst>
              </p:cNvPr>
              <p:cNvSpPr txBox="1"/>
              <p:nvPr/>
            </p:nvSpPr>
            <p:spPr>
              <a:xfrm>
                <a:off x="6648963" y="5103638"/>
                <a:ext cx="198663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9.948 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CA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=180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altLang="zh-CN" sz="2400" b="0" i="0" dirty="0" smtClean="0"/>
                        <m:t>4</m:t>
                      </m:r>
                      <m:r>
                        <m:rPr>
                          <m:nor/>
                        </m:rPr>
                        <a:rPr lang="en-CA" altLang="zh-CN" sz="2400" dirty="0"/>
                        <m:t>.</m:t>
                      </m:r>
                      <m:r>
                        <m:rPr>
                          <m:nor/>
                        </m:rPr>
                        <a:rPr lang="en-CA" altLang="zh-CN" sz="2400" b="0" i="0" dirty="0" smtClean="0"/>
                        <m:t>138 </m:t>
                      </m:r>
                      <m:r>
                        <m:rPr>
                          <m:nor/>
                        </m:rPr>
                        <a:rPr lang="en-CA" altLang="zh-CN" sz="2400" b="0" i="0" dirty="0" smtClean="0"/>
                        <m:t>pH</m:t>
                      </m:r>
                    </m:oMath>
                  </m:oMathPara>
                </a14:m>
                <a:endParaRPr lang="en-CA" altLang="zh-CN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F55CEA-39AB-4E7F-B589-B79253279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963" y="5103638"/>
                <a:ext cx="1986634" cy="1107996"/>
              </a:xfrm>
              <a:prstGeom prst="rect">
                <a:avLst/>
              </a:prstGeom>
              <a:blipFill>
                <a:blip r:embed="rId4"/>
                <a:stretch>
                  <a:fillRect l="-5521" r="-1227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74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57625-4768-4DED-B44D-C2B0540D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05" y="264438"/>
            <a:ext cx="10515600" cy="1325563"/>
          </a:xfrm>
        </p:spPr>
        <p:txBody>
          <a:bodyPr/>
          <a:lstStyle/>
          <a:p>
            <a:r>
              <a:rPr lang="en-CA" altLang="zh-CN" dirty="0"/>
              <a:t>Next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40E07-09AA-47EA-87D9-2B0D67DBF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altLang="zh-CN" dirty="0"/>
              <a:t>More data analysis and theory.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/>
              <a:t>Using two identical YIG perform the experiment.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/>
              <a:t>Perform more experiments on and A-P cavity.</a:t>
            </a:r>
          </a:p>
          <a:p>
            <a:pPr marL="514350" indent="-514350">
              <a:buFont typeface="+mj-lt"/>
              <a:buAutoNum type="arabicPeriod"/>
            </a:pP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286197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3B46ED-F20A-4BA8-BC70-625531B3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070" r="13157" b="24535"/>
          <a:stretch/>
        </p:blipFill>
        <p:spPr>
          <a:xfrm>
            <a:off x="0" y="1"/>
            <a:ext cx="4773235" cy="1527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77693F-D496-4B56-958F-DF9BCD8CC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61" t="24467" r="16032" b="48729"/>
          <a:stretch/>
        </p:blipFill>
        <p:spPr>
          <a:xfrm>
            <a:off x="5448693" y="0"/>
            <a:ext cx="5869173" cy="2111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EF8B02-4B22-49AF-93D9-16430A0D9E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66" t="32027" r="39923" b="8728"/>
          <a:stretch/>
        </p:blipFill>
        <p:spPr>
          <a:xfrm>
            <a:off x="646747" y="2111603"/>
            <a:ext cx="3003425" cy="4740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E71D6D-1EB8-472A-A419-6BE0D33CC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50" t="52096" r="38841" b="19726"/>
          <a:stretch/>
        </p:blipFill>
        <p:spPr>
          <a:xfrm>
            <a:off x="6096000" y="2993899"/>
            <a:ext cx="4172391" cy="2899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D6684F-3FAF-4815-A589-F89628FEED77}"/>
                  </a:ext>
                </a:extLst>
              </p:cNvPr>
              <p:cNvSpPr txBox="1"/>
              <p:nvPr/>
            </p:nvSpPr>
            <p:spPr>
              <a:xfrm>
                <a:off x="3882546" y="3008016"/>
                <a:ext cx="10443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D6684F-3FAF-4815-A589-F89628FE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46" y="3008016"/>
                <a:ext cx="104432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5487B2-B9F4-4EC6-A839-AFA96973EF96}"/>
                  </a:ext>
                </a:extLst>
              </p:cNvPr>
              <p:cNvSpPr txBox="1"/>
              <p:nvPr/>
            </p:nvSpPr>
            <p:spPr>
              <a:xfrm>
                <a:off x="3745202" y="5076885"/>
                <a:ext cx="1319015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CA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CA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CA" altLang="zh-CN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5487B2-B9F4-4EC6-A839-AFA96973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02" y="5076885"/>
                <a:ext cx="1319015" cy="921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B7D38A9-418B-4F66-9F5F-66EB09578A79}"/>
              </a:ext>
            </a:extLst>
          </p:cNvPr>
          <p:cNvSpPr/>
          <p:nvPr/>
        </p:nvSpPr>
        <p:spPr>
          <a:xfrm>
            <a:off x="646747" y="2111603"/>
            <a:ext cx="4738275" cy="2332027"/>
          </a:xfrm>
          <a:prstGeom prst="rect">
            <a:avLst/>
          </a:prstGeom>
          <a:noFill/>
          <a:ln w="254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7CA12A-DA60-4945-AD94-759D86416E7B}"/>
              </a:ext>
            </a:extLst>
          </p:cNvPr>
          <p:cNvSpPr/>
          <p:nvPr/>
        </p:nvSpPr>
        <p:spPr>
          <a:xfrm>
            <a:off x="646747" y="4482076"/>
            <a:ext cx="4738275" cy="2111603"/>
          </a:xfrm>
          <a:prstGeom prst="rect">
            <a:avLst/>
          </a:prstGeom>
          <a:noFill/>
          <a:ln w="254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2D-C032-4C75-86FD-C2A19ADF3F0E}"/>
              </a:ext>
            </a:extLst>
          </p:cNvPr>
          <p:cNvSpPr txBox="1"/>
          <p:nvPr/>
        </p:nvSpPr>
        <p:spPr>
          <a:xfrm>
            <a:off x="7039766" y="5893360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Single qubit Spectrum</a:t>
            </a:r>
            <a:endParaRPr lang="zh-CN" altLang="en-US" sz="24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CE9E765-B22A-4FBC-B1E6-E58F49F55EED}"/>
              </a:ext>
            </a:extLst>
          </p:cNvPr>
          <p:cNvCxnSpPr/>
          <p:nvPr/>
        </p:nvCxnSpPr>
        <p:spPr>
          <a:xfrm>
            <a:off x="2688210" y="2215299"/>
            <a:ext cx="0" cy="413972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FE0ED5-617C-47F1-BAFD-16CAA6204F65}"/>
              </a:ext>
            </a:extLst>
          </p:cNvPr>
          <p:cNvCxnSpPr/>
          <p:nvPr/>
        </p:nvCxnSpPr>
        <p:spPr>
          <a:xfrm>
            <a:off x="1838661" y="2215299"/>
            <a:ext cx="0" cy="413972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14F2AA-B9D6-4AB0-BB82-69ACCA4B567C}"/>
              </a:ext>
            </a:extLst>
          </p:cNvPr>
          <p:cNvCxnSpPr>
            <a:cxnSpLocks/>
          </p:cNvCxnSpPr>
          <p:nvPr/>
        </p:nvCxnSpPr>
        <p:spPr>
          <a:xfrm>
            <a:off x="1838661" y="3161489"/>
            <a:ext cx="849549" cy="0"/>
          </a:xfrm>
          <a:prstGeom prst="straightConnector1">
            <a:avLst/>
          </a:prstGeom>
          <a:ln w="57150">
            <a:solidFill>
              <a:srgbClr val="00D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B4B119-5A6F-42BB-9EC4-3A580DC464B9}"/>
              </a:ext>
            </a:extLst>
          </p:cNvPr>
          <p:cNvCxnSpPr>
            <a:cxnSpLocks/>
          </p:cNvCxnSpPr>
          <p:nvPr/>
        </p:nvCxnSpPr>
        <p:spPr>
          <a:xfrm>
            <a:off x="2013626" y="5356698"/>
            <a:ext cx="466927" cy="0"/>
          </a:xfrm>
          <a:prstGeom prst="straightConnector1">
            <a:avLst/>
          </a:prstGeom>
          <a:ln w="57150">
            <a:solidFill>
              <a:srgbClr val="00D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2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2BEDC-CF1F-435D-AE67-E8E51FE9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1"/>
            <a:ext cx="10866119" cy="790985"/>
          </a:xfrm>
        </p:spPr>
        <p:txBody>
          <a:bodyPr/>
          <a:lstStyle/>
          <a:p>
            <a:r>
              <a:rPr lang="en-CA" altLang="zh-CN" dirty="0"/>
              <a:t>Experiment Setup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C6E429-00B9-4C6C-8231-7231EA01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 t="20654" r="7669" b="6130"/>
          <a:stretch/>
        </p:blipFill>
        <p:spPr>
          <a:xfrm>
            <a:off x="779280" y="1573906"/>
            <a:ext cx="4763680" cy="3940775"/>
          </a:xfrm>
        </p:spPr>
      </p:pic>
      <p:sp>
        <p:nvSpPr>
          <p:cNvPr id="13" name="箭头: 上 12">
            <a:extLst>
              <a:ext uri="{FF2B5EF4-FFF2-40B4-BE49-F238E27FC236}">
                <a16:creationId xmlns:a16="http://schemas.microsoft.com/office/drawing/2014/main" id="{609FC60B-B32A-4B3C-AB4F-31C566E3B7F0}"/>
              </a:ext>
            </a:extLst>
          </p:cNvPr>
          <p:cNvSpPr/>
          <p:nvPr/>
        </p:nvSpPr>
        <p:spPr>
          <a:xfrm rot="18473048">
            <a:off x="4831144" y="4773944"/>
            <a:ext cx="824326" cy="978408"/>
          </a:xfrm>
          <a:prstGeom prst="upArrow">
            <a:avLst>
              <a:gd name="adj1" fmla="val 44595"/>
              <a:gd name="adj2" fmla="val 65710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07BBC9-5BC4-4A62-ABB7-813A73110366}"/>
              </a:ext>
            </a:extLst>
          </p:cNvPr>
          <p:cNvSpPr txBox="1"/>
          <p:nvPr/>
        </p:nvSpPr>
        <p:spPr>
          <a:xfrm>
            <a:off x="4125797" y="1881205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b="1" dirty="0">
                <a:solidFill>
                  <a:srgbClr val="00C900"/>
                </a:solidFill>
              </a:rPr>
              <a:t>H field</a:t>
            </a:r>
            <a:endParaRPr lang="zh-CN" altLang="en-US" sz="2400" b="1" dirty="0">
              <a:solidFill>
                <a:srgbClr val="00C9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F8FE6D-D29E-48E8-A66F-48BBCA8B1DE8}"/>
              </a:ext>
            </a:extLst>
          </p:cNvPr>
          <p:cNvSpPr txBox="1"/>
          <p:nvPr/>
        </p:nvSpPr>
        <p:spPr>
          <a:xfrm>
            <a:off x="742574" y="5024421"/>
            <a:ext cx="2732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800" dirty="0">
                <a:solidFill>
                  <a:srgbClr val="A69057"/>
                </a:solidFill>
              </a:rPr>
              <a:t>Transmission line</a:t>
            </a:r>
            <a:endParaRPr lang="zh-CN" altLang="en-US" sz="2800" dirty="0">
              <a:solidFill>
                <a:srgbClr val="A69057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4907DC-6526-45B4-8C09-85D70AC2D48B}"/>
              </a:ext>
            </a:extLst>
          </p:cNvPr>
          <p:cNvSpPr txBox="1"/>
          <p:nvPr/>
        </p:nvSpPr>
        <p:spPr>
          <a:xfrm>
            <a:off x="4485586" y="336561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b="1" dirty="0">
                <a:solidFill>
                  <a:srgbClr val="A300A3"/>
                </a:solidFill>
              </a:rPr>
              <a:t>YIG</a:t>
            </a:r>
            <a:r>
              <a:rPr lang="en-CA" altLang="zh-CN" sz="2400" b="1" baseline="-25000" dirty="0">
                <a:solidFill>
                  <a:srgbClr val="A300A3"/>
                </a:solidFill>
              </a:rPr>
              <a:t>1</a:t>
            </a:r>
            <a:endParaRPr lang="zh-CN" altLang="en-US" sz="2400" b="1" baseline="-25000" dirty="0">
              <a:solidFill>
                <a:srgbClr val="A300A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2AF5C5-8C3B-4628-AFE7-A3D067B1ABBA}"/>
              </a:ext>
            </a:extLst>
          </p:cNvPr>
          <p:cNvSpPr txBox="1"/>
          <p:nvPr/>
        </p:nvSpPr>
        <p:spPr>
          <a:xfrm>
            <a:off x="2996151" y="2356948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b="1" dirty="0">
                <a:solidFill>
                  <a:srgbClr val="A300A3"/>
                </a:solidFill>
              </a:rPr>
              <a:t>YIG</a:t>
            </a:r>
            <a:r>
              <a:rPr lang="en-CA" altLang="zh-CN" sz="2400" b="1" baseline="-25000" dirty="0">
                <a:solidFill>
                  <a:srgbClr val="A300A3"/>
                </a:solidFill>
              </a:rPr>
              <a:t>2</a:t>
            </a:r>
            <a:endParaRPr lang="zh-CN" altLang="en-US" sz="2400" b="1" baseline="-25000" dirty="0">
              <a:solidFill>
                <a:srgbClr val="A300A3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2F534-95A6-45AA-90CC-7F732F42FC2C}"/>
              </a:ext>
            </a:extLst>
          </p:cNvPr>
          <p:cNvSpPr txBox="1"/>
          <p:nvPr/>
        </p:nvSpPr>
        <p:spPr>
          <a:xfrm>
            <a:off x="4920160" y="50859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Port1</a:t>
            </a:r>
            <a:endParaRPr lang="zh-CN" altLang="en-US" sz="2400" dirty="0"/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E3BA3C85-A249-4CCE-BFF6-13FBB56E169D}"/>
              </a:ext>
            </a:extLst>
          </p:cNvPr>
          <p:cNvSpPr/>
          <p:nvPr/>
        </p:nvSpPr>
        <p:spPr>
          <a:xfrm rot="18473048">
            <a:off x="271528" y="1423228"/>
            <a:ext cx="824326" cy="978408"/>
          </a:xfrm>
          <a:prstGeom prst="upArrow">
            <a:avLst>
              <a:gd name="adj1" fmla="val 44595"/>
              <a:gd name="adj2" fmla="val 65710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249E09-6B16-48F3-A42F-3E3F31D1AD18}"/>
              </a:ext>
            </a:extLst>
          </p:cNvPr>
          <p:cNvSpPr txBox="1"/>
          <p:nvPr/>
        </p:nvSpPr>
        <p:spPr>
          <a:xfrm>
            <a:off x="300651" y="17123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Port2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146338-C988-4046-B8D5-4E4107216069}"/>
              </a:ext>
            </a:extLst>
          </p:cNvPr>
          <p:cNvSpPr txBox="1"/>
          <p:nvPr/>
        </p:nvSpPr>
        <p:spPr>
          <a:xfrm>
            <a:off x="688155" y="1286726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F0FFA"/>
                </a:solidFill>
              </a:rPr>
              <a:t>Solenoid</a:t>
            </a:r>
            <a:endParaRPr lang="zh-CN" altLang="en-US" sz="2800" b="1" baseline="-25000" dirty="0">
              <a:solidFill>
                <a:srgbClr val="0F0FFA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C618B91-F140-4481-BE67-DD5983569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46" y="3165691"/>
            <a:ext cx="4615385" cy="36923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C25AF5-9569-406A-94E1-98FD4A3825EE}"/>
              </a:ext>
            </a:extLst>
          </p:cNvPr>
          <p:cNvSpPr txBox="1"/>
          <p:nvPr/>
        </p:nvSpPr>
        <p:spPr>
          <a:xfrm>
            <a:off x="10329002" y="4215828"/>
            <a:ext cx="1446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Range:</a:t>
            </a:r>
            <a:endParaRPr lang="zh-CN" altLang="en-US" sz="2400" dirty="0"/>
          </a:p>
          <a:p>
            <a:r>
              <a:rPr lang="en-CA" altLang="zh-CN" sz="2400" dirty="0"/>
              <a:t>~120MHz</a:t>
            </a:r>
          </a:p>
          <a:p>
            <a:r>
              <a:rPr lang="en-CA" altLang="zh-CN" sz="2400" dirty="0"/>
              <a:t>~ 35Gs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043946A-284A-4372-BF77-A02B2F35BDF9}"/>
              </a:ext>
            </a:extLst>
          </p:cNvPr>
          <p:cNvGrpSpPr/>
          <p:nvPr/>
        </p:nvGrpSpPr>
        <p:grpSpPr>
          <a:xfrm>
            <a:off x="5666353" y="132019"/>
            <a:ext cx="5225563" cy="2183400"/>
            <a:chOff x="5666353" y="132019"/>
            <a:chExt cx="5225563" cy="21834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AFCB5C1-D3ED-4425-B8C1-0F6FF98BE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8" t="32920" r="36789" b="47737"/>
            <a:stretch/>
          </p:blipFill>
          <p:spPr>
            <a:xfrm>
              <a:off x="6128236" y="568266"/>
              <a:ext cx="4763680" cy="1747153"/>
            </a:xfrm>
            <a:prstGeom prst="rect">
              <a:avLst/>
            </a:prstGeom>
          </p:spPr>
        </p:pic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3078CA9-2A0A-48CF-ADA2-269C95033B59}"/>
                </a:ext>
              </a:extLst>
            </p:cNvPr>
            <p:cNvSpPr/>
            <p:nvPr/>
          </p:nvSpPr>
          <p:spPr>
            <a:xfrm>
              <a:off x="8858080" y="1476914"/>
              <a:ext cx="115232" cy="1152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6DA49C8-4AEE-4971-A495-A3E4F4289E24}"/>
                </a:ext>
              </a:extLst>
            </p:cNvPr>
            <p:cNvSpPr/>
            <p:nvPr/>
          </p:nvSpPr>
          <p:spPr>
            <a:xfrm>
              <a:off x="10664020" y="1476914"/>
              <a:ext cx="115232" cy="1152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50C4662-EA8D-4DE7-A466-15228AABF5C8}"/>
                </a:ext>
              </a:extLst>
            </p:cNvPr>
            <p:cNvSpPr txBox="1"/>
            <p:nvPr/>
          </p:nvSpPr>
          <p:spPr>
            <a:xfrm>
              <a:off x="5888192" y="132019"/>
              <a:ext cx="2098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To a current supplier</a:t>
              </a:r>
              <a:endParaRPr lang="zh-CN" alt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151BDB-164A-4AD9-869E-8434B1D441BB}"/>
                </a:ext>
              </a:extLst>
            </p:cNvPr>
            <p:cNvSpPr/>
            <p:nvPr/>
          </p:nvSpPr>
          <p:spPr>
            <a:xfrm>
              <a:off x="5666353" y="316685"/>
              <a:ext cx="1189965" cy="865761"/>
            </a:xfrm>
            <a:custGeom>
              <a:avLst/>
              <a:gdLst>
                <a:gd name="connsiteX0" fmla="*/ 1164654 w 1164654"/>
                <a:gd name="connsiteY0" fmla="*/ 865761 h 865761"/>
                <a:gd name="connsiteX1" fmla="*/ 493445 w 1164654"/>
                <a:gd name="connsiteY1" fmla="*/ 719847 h 865761"/>
                <a:gd name="connsiteX2" fmla="*/ 75156 w 1164654"/>
                <a:gd name="connsiteY2" fmla="*/ 486383 h 865761"/>
                <a:gd name="connsiteX3" fmla="*/ 7062 w 1164654"/>
                <a:gd name="connsiteY3" fmla="*/ 175098 h 865761"/>
                <a:gd name="connsiteX4" fmla="*/ 162705 w 1164654"/>
                <a:gd name="connsiteY4" fmla="*/ 0 h 86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654" h="865761">
                  <a:moveTo>
                    <a:pt x="1164654" y="865761"/>
                  </a:moveTo>
                  <a:cubicBezTo>
                    <a:pt x="919841" y="824419"/>
                    <a:pt x="675028" y="783077"/>
                    <a:pt x="493445" y="719847"/>
                  </a:cubicBezTo>
                  <a:cubicBezTo>
                    <a:pt x="311862" y="656617"/>
                    <a:pt x="156220" y="577174"/>
                    <a:pt x="75156" y="486383"/>
                  </a:cubicBezTo>
                  <a:cubicBezTo>
                    <a:pt x="-5908" y="395592"/>
                    <a:pt x="-7530" y="256162"/>
                    <a:pt x="7062" y="175098"/>
                  </a:cubicBezTo>
                  <a:cubicBezTo>
                    <a:pt x="21653" y="94034"/>
                    <a:pt x="92179" y="47017"/>
                    <a:pt x="16270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6AC4BE2-7FA2-4C70-AB93-B72EFA5F7D7A}"/>
                </a:ext>
              </a:extLst>
            </p:cNvPr>
            <p:cNvSpPr txBox="1"/>
            <p:nvPr/>
          </p:nvSpPr>
          <p:spPr>
            <a:xfrm>
              <a:off x="9985062" y="141014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000" dirty="0"/>
                <a:t>YIG</a:t>
              </a:r>
              <a:r>
                <a:rPr lang="en-CA" altLang="zh-CN" sz="2000" baseline="-25000" dirty="0"/>
                <a:t>1</a:t>
              </a:r>
              <a:endParaRPr lang="zh-CN" altLang="en-US" sz="2000" baseline="-25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A75DDF-B68F-43E7-AB16-24B25C45C9AE}"/>
                </a:ext>
              </a:extLst>
            </p:cNvPr>
            <p:cNvSpPr txBox="1"/>
            <p:nvPr/>
          </p:nvSpPr>
          <p:spPr>
            <a:xfrm>
              <a:off x="8973312" y="1389240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000" dirty="0"/>
                <a:t>YIG</a:t>
              </a:r>
              <a:r>
                <a:rPr lang="en-CA" altLang="zh-CN" sz="2000" baseline="-25000" dirty="0"/>
                <a:t>2</a:t>
              </a:r>
              <a:endParaRPr lang="zh-CN" altLang="en-US" sz="2000" baseline="-25000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892AB3B-2903-4912-BBB0-B4C1F6F6FFFB}"/>
              </a:ext>
            </a:extLst>
          </p:cNvPr>
          <p:cNvSpPr txBox="1"/>
          <p:nvPr/>
        </p:nvSpPr>
        <p:spPr>
          <a:xfrm>
            <a:off x="7105621" y="2865513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000" dirty="0"/>
              <a:t>Mapping with only YIG</a:t>
            </a:r>
            <a:r>
              <a:rPr lang="en-CA" altLang="zh-CN" sz="2000" baseline="-25000" dirty="0"/>
              <a:t>2</a:t>
            </a:r>
            <a:r>
              <a:rPr lang="en-CA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415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75E7-2D62-45AB-BFC1-A0637285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4" y="1"/>
            <a:ext cx="10994985" cy="1030146"/>
          </a:xfrm>
        </p:spPr>
        <p:txBody>
          <a:bodyPr/>
          <a:lstStyle/>
          <a:p>
            <a:r>
              <a:rPr lang="en-CA" altLang="zh-CN" dirty="0"/>
              <a:t>Theory (RLC circuit)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3D1B9-3BAF-406A-BC69-53D61D833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04" y="1134319"/>
            <a:ext cx="10578296" cy="5042644"/>
          </a:xfrm>
        </p:spPr>
        <p:txBody>
          <a:bodyPr/>
          <a:lstStyle/>
          <a:p>
            <a:r>
              <a:rPr lang="en-CA" altLang="zh-CN" dirty="0"/>
              <a:t>YIG and transmission line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D6BFC9-22FE-41E7-B4F5-82FA916B4CFB}"/>
              </a:ext>
            </a:extLst>
          </p:cNvPr>
          <p:cNvGrpSpPr/>
          <p:nvPr/>
        </p:nvGrpSpPr>
        <p:grpSpPr>
          <a:xfrm>
            <a:off x="7761381" y="2313972"/>
            <a:ext cx="2731359" cy="1211230"/>
            <a:chOff x="6106803" y="2313972"/>
            <a:chExt cx="2731359" cy="121123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120E09A-015E-446D-B20E-227DC3FEE3F6}"/>
                </a:ext>
              </a:extLst>
            </p:cNvPr>
            <p:cNvCxnSpPr>
              <a:cxnSpLocks/>
            </p:cNvCxnSpPr>
            <p:nvPr/>
          </p:nvCxnSpPr>
          <p:spPr>
            <a:xfrm>
              <a:off x="6158238" y="3449004"/>
              <a:ext cx="2606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7964C6A-DBEC-4340-82BD-71027613E2DE}"/>
                </a:ext>
              </a:extLst>
            </p:cNvPr>
            <p:cNvSpPr/>
            <p:nvPr/>
          </p:nvSpPr>
          <p:spPr>
            <a:xfrm>
              <a:off x="6106803" y="3372802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64597C4-621E-4094-818C-DC8C5F17AFAE}"/>
                </a:ext>
              </a:extLst>
            </p:cNvPr>
            <p:cNvSpPr/>
            <p:nvPr/>
          </p:nvSpPr>
          <p:spPr>
            <a:xfrm>
              <a:off x="8685762" y="3372802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DA2F0D-7D1A-4966-A439-A6D1049C3E4E}"/>
                </a:ext>
              </a:extLst>
            </p:cNvPr>
            <p:cNvCxnSpPr>
              <a:cxnSpLocks/>
            </p:cNvCxnSpPr>
            <p:nvPr/>
          </p:nvCxnSpPr>
          <p:spPr>
            <a:xfrm>
              <a:off x="6158238" y="2390174"/>
              <a:ext cx="2606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4B53618-0CE7-4D1E-8E35-B96841A5C954}"/>
                </a:ext>
              </a:extLst>
            </p:cNvPr>
            <p:cNvSpPr/>
            <p:nvPr/>
          </p:nvSpPr>
          <p:spPr>
            <a:xfrm>
              <a:off x="6106803" y="2313972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B67AEFD-AEB4-4196-A824-F6D75B5FAED5}"/>
                </a:ext>
              </a:extLst>
            </p:cNvPr>
            <p:cNvSpPr/>
            <p:nvPr/>
          </p:nvSpPr>
          <p:spPr>
            <a:xfrm>
              <a:off x="8685762" y="2313972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88EDF0A-6C55-4EF0-96A6-ACDAB09E7A51}"/>
              </a:ext>
            </a:extLst>
          </p:cNvPr>
          <p:cNvGrpSpPr/>
          <p:nvPr/>
        </p:nvGrpSpPr>
        <p:grpSpPr>
          <a:xfrm>
            <a:off x="1647825" y="1591513"/>
            <a:ext cx="2731359" cy="1931307"/>
            <a:chOff x="1647825" y="1591513"/>
            <a:chExt cx="2731359" cy="193130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D36604-0D76-4284-A206-FACD4A532C62}"/>
                </a:ext>
              </a:extLst>
            </p:cNvPr>
            <p:cNvGrpSpPr/>
            <p:nvPr/>
          </p:nvGrpSpPr>
          <p:grpSpPr>
            <a:xfrm>
              <a:off x="1647825" y="1824817"/>
              <a:ext cx="2731359" cy="1698003"/>
              <a:chOff x="1647825" y="1824817"/>
              <a:chExt cx="2731359" cy="169800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AA2FC28-675B-4160-AC80-B560A2BC780E}"/>
                  </a:ext>
                </a:extLst>
              </p:cNvPr>
              <p:cNvGrpSpPr/>
              <p:nvPr/>
            </p:nvGrpSpPr>
            <p:grpSpPr>
              <a:xfrm>
                <a:off x="1647825" y="2313972"/>
                <a:ext cx="2731359" cy="152400"/>
                <a:chOff x="1647825" y="2313972"/>
                <a:chExt cx="2731359" cy="152400"/>
              </a:xfrm>
            </p:grpSpPr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768A1A3B-D1EE-457E-8E17-D6D4BABB8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260" y="2390174"/>
                  <a:ext cx="260604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936EDBD8-FD66-40B0-9106-0965F7B7E5A5}"/>
                    </a:ext>
                  </a:extLst>
                </p:cNvPr>
                <p:cNvSpPr/>
                <p:nvPr/>
              </p:nvSpPr>
              <p:spPr>
                <a:xfrm>
                  <a:off x="1647825" y="2313972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D8DE3C5F-9988-4E65-8AC6-CCEF735F88DF}"/>
                    </a:ext>
                  </a:extLst>
                </p:cNvPr>
                <p:cNvSpPr/>
                <p:nvPr/>
              </p:nvSpPr>
              <p:spPr>
                <a:xfrm>
                  <a:off x="4226784" y="2313972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1DF71AD-8210-42F6-B6A4-1AC00B60B0DE}"/>
                  </a:ext>
                </a:extLst>
              </p:cNvPr>
              <p:cNvSpPr/>
              <p:nvPr/>
            </p:nvSpPr>
            <p:spPr>
              <a:xfrm>
                <a:off x="2210765" y="2037144"/>
                <a:ext cx="1701478" cy="7060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E3B7082-CFDC-4B89-9E2F-DBF512218D41}"/>
                  </a:ext>
                </a:extLst>
              </p:cNvPr>
              <p:cNvSpPr/>
              <p:nvPr/>
            </p:nvSpPr>
            <p:spPr>
              <a:xfrm>
                <a:off x="2430973" y="2641584"/>
                <a:ext cx="729205" cy="2032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AF915E-D3BD-4550-9F5E-2D579529CF95}"/>
                  </a:ext>
                </a:extLst>
              </p:cNvPr>
              <p:cNvSpPr/>
              <p:nvPr/>
            </p:nvSpPr>
            <p:spPr>
              <a:xfrm rot="5400000">
                <a:off x="3172982" y="2691912"/>
                <a:ext cx="729205" cy="12573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9C7976-46F7-4832-8605-F9D1FD5EF863}"/>
                  </a:ext>
                </a:extLst>
              </p:cNvPr>
              <p:cNvSpPr/>
              <p:nvPr/>
            </p:nvSpPr>
            <p:spPr>
              <a:xfrm rot="5400000">
                <a:off x="3464480" y="2236122"/>
                <a:ext cx="143457" cy="3525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253697-BD1C-4632-9D85-CB8A44C84DBC}"/>
                  </a:ext>
                </a:extLst>
              </p:cNvPr>
              <p:cNvSpPr/>
              <p:nvPr/>
            </p:nvSpPr>
            <p:spPr>
              <a:xfrm rot="5400000">
                <a:off x="3460976" y="2891083"/>
                <a:ext cx="150464" cy="3525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699D080-4A63-44FF-8C3F-665EC596A506}"/>
                  </a:ext>
                </a:extLst>
              </p:cNvPr>
              <p:cNvSpPr/>
              <p:nvPr/>
            </p:nvSpPr>
            <p:spPr>
              <a:xfrm rot="5400000">
                <a:off x="2984843" y="1276098"/>
                <a:ext cx="143457" cy="152209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6" name="Picture 2" descr="“inductance”的图片搜索结果">
                <a:extLst>
                  <a:ext uri="{FF2B5EF4-FFF2-40B4-BE49-F238E27FC236}">
                    <a16:creationId xmlns:a16="http://schemas.microsoft.com/office/drawing/2014/main" id="{E272CF7C-BC9F-41DB-AF36-3509071C8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053" b="-1"/>
              <a:stretch/>
            </p:blipFill>
            <p:spPr bwMode="auto">
              <a:xfrm>
                <a:off x="2235985" y="1824817"/>
                <a:ext cx="1653540" cy="240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D2A511EF-8A2D-4D9C-B605-21294A53F180}"/>
                  </a:ext>
                </a:extLst>
              </p:cNvPr>
              <p:cNvGrpSpPr/>
              <p:nvPr/>
            </p:nvGrpSpPr>
            <p:grpSpPr>
              <a:xfrm>
                <a:off x="1647825" y="3370420"/>
                <a:ext cx="2731359" cy="152400"/>
                <a:chOff x="1647825" y="2313972"/>
                <a:chExt cx="2731359" cy="152400"/>
              </a:xfrm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098C9DC6-F742-4FFB-BB5D-C17EB00B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260" y="2390174"/>
                  <a:ext cx="260604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93926EE2-EFF3-4136-BEB2-593D7CA7016E}"/>
                    </a:ext>
                  </a:extLst>
                </p:cNvPr>
                <p:cNvSpPr/>
                <p:nvPr/>
              </p:nvSpPr>
              <p:spPr>
                <a:xfrm>
                  <a:off x="1647825" y="2313972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96562248-BDF5-4B63-B961-33CA20091D5A}"/>
                    </a:ext>
                  </a:extLst>
                </p:cNvPr>
                <p:cNvSpPr/>
                <p:nvPr/>
              </p:nvSpPr>
              <p:spPr>
                <a:xfrm>
                  <a:off x="4226784" y="2313972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E01B3DB-2021-42F1-839C-D34DC3042DB7}"/>
                </a:ext>
              </a:extLst>
            </p:cNvPr>
            <p:cNvSpPr txBox="1"/>
            <p:nvPr/>
          </p:nvSpPr>
          <p:spPr>
            <a:xfrm>
              <a:off x="2600650" y="223553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R</a:t>
              </a:r>
              <a:endParaRPr lang="zh-CN" altLang="en-US" sz="24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504E4A7-AB89-4336-AF47-113FF9592A4B}"/>
                </a:ext>
              </a:extLst>
            </p:cNvPr>
            <p:cNvSpPr txBox="1"/>
            <p:nvPr/>
          </p:nvSpPr>
          <p:spPr>
            <a:xfrm>
              <a:off x="3578409" y="268756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C</a:t>
              </a:r>
              <a:endParaRPr lang="zh-CN" altLang="en-US" sz="24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E50BBAE-A8E8-4C16-A047-BC33E74E5C75}"/>
                </a:ext>
              </a:extLst>
            </p:cNvPr>
            <p:cNvSpPr txBox="1"/>
            <p:nvPr/>
          </p:nvSpPr>
          <p:spPr>
            <a:xfrm>
              <a:off x="3499532" y="1591513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L</a:t>
              </a:r>
              <a:endParaRPr lang="zh-CN" altLang="en-US" sz="24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7B4FB5-6A9C-420A-9486-3771CACFE61B}"/>
              </a:ext>
            </a:extLst>
          </p:cNvPr>
          <p:cNvGrpSpPr/>
          <p:nvPr/>
        </p:nvGrpSpPr>
        <p:grpSpPr>
          <a:xfrm>
            <a:off x="5044685" y="1783065"/>
            <a:ext cx="1114729" cy="1284291"/>
            <a:chOff x="5125928" y="1822345"/>
            <a:chExt cx="1114729" cy="128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F604C2B-4DE7-48BB-BD04-88B2183C777E}"/>
                    </a:ext>
                  </a:extLst>
                </p:cNvPr>
                <p:cNvSpPr txBox="1"/>
                <p:nvPr/>
              </p:nvSpPr>
              <p:spPr>
                <a:xfrm>
                  <a:off x="5147698" y="1822345"/>
                  <a:ext cx="85446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altLang="zh-CN" sz="2000" b="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F604C2B-4DE7-48BB-BD04-88B2183C7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698" y="1822345"/>
                  <a:ext cx="85446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714" r="-5714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9809B0F-B248-40AA-BD94-3664226CD003}"/>
                    </a:ext>
                  </a:extLst>
                </p:cNvPr>
                <p:cNvSpPr txBox="1"/>
                <p:nvPr/>
              </p:nvSpPr>
              <p:spPr>
                <a:xfrm>
                  <a:off x="5147698" y="2175373"/>
                  <a:ext cx="10711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altLang="zh-CN" sz="2000" b="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9809B0F-B248-40AA-BD94-3664226CD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698" y="2175373"/>
                  <a:ext cx="107119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4545" r="-3977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A363B3F-DF0B-4FCC-B66B-98F01F81B348}"/>
                    </a:ext>
                  </a:extLst>
                </p:cNvPr>
                <p:cNvSpPr txBox="1"/>
                <p:nvPr/>
              </p:nvSpPr>
              <p:spPr>
                <a:xfrm>
                  <a:off x="5125928" y="2528401"/>
                  <a:ext cx="1114729" cy="578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CA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CA" altLang="zh-CN" sz="2000" b="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A363B3F-DF0B-4FCC-B66B-98F01F81B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28" y="2528401"/>
                  <a:ext cx="1114729" cy="5782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EB4EF2-0DED-4E69-B6D6-DB7C9C6E57C9}"/>
                  </a:ext>
                </a:extLst>
              </p:cNvPr>
              <p:cNvSpPr txBox="1"/>
              <p:nvPr/>
            </p:nvSpPr>
            <p:spPr>
              <a:xfrm>
                <a:off x="1508556" y="3929028"/>
                <a:ext cx="2963888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𝐿𝐶𝑅</m:t>
                          </m:r>
                          <m:sSup>
                            <m:sSup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𝑖𝑅𝐶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EB4EF2-0DED-4E69-B6D6-DB7C9C6E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556" y="3929028"/>
                <a:ext cx="2963888" cy="747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CFB2CF1E-1686-4B74-B916-A09022392884}"/>
              </a:ext>
            </a:extLst>
          </p:cNvPr>
          <p:cNvSpPr txBox="1"/>
          <p:nvPr/>
        </p:nvSpPr>
        <p:spPr>
          <a:xfrm>
            <a:off x="8888164" y="2687566"/>
            <a:ext cx="87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/>
              <a:t>β</a:t>
            </a:r>
            <a:r>
              <a:rPr lang="en-CA" altLang="zh-CN" sz="2400" dirty="0"/>
              <a:t>,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zh-CN" altLang="en-US" sz="24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772452D-E82D-4BC5-BFC8-FF4811AE7401}"/>
                  </a:ext>
                </a:extLst>
              </p:cNvPr>
              <p:cNvSpPr txBox="1"/>
              <p:nvPr/>
            </p:nvSpPr>
            <p:spPr>
              <a:xfrm>
                <a:off x="1508556" y="4866421"/>
                <a:ext cx="2011127" cy="625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772452D-E82D-4BC5-BFC8-FF4811AE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556" y="4866421"/>
                <a:ext cx="2011127" cy="6254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B7087F-E175-497F-98D6-A9657BB7379A}"/>
                  </a:ext>
                </a:extLst>
              </p:cNvPr>
              <p:cNvSpPr txBox="1"/>
              <p:nvPr/>
            </p:nvSpPr>
            <p:spPr>
              <a:xfrm>
                <a:off x="6698315" y="4764245"/>
                <a:ext cx="492077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altLang="zh-CN" sz="24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CA" altLang="zh-CN" sz="2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Sup>
                                  <m:sSubSup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altLang="zh-CN" sz="24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CA" altLang="zh-CN" sz="2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CA" altLang="zh-CN" sz="24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CA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B7087F-E175-497F-98D6-A9657BB73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15" y="4764245"/>
                <a:ext cx="4920771" cy="829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6344E57-1ECF-4106-80EC-DDF38B070CCE}"/>
                  </a:ext>
                </a:extLst>
              </p:cNvPr>
              <p:cNvSpPr/>
              <p:nvPr/>
            </p:nvSpPr>
            <p:spPr>
              <a:xfrm>
                <a:off x="8385283" y="4035926"/>
                <a:ext cx="14611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6344E57-1ECF-4106-80EC-DDF38B070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83" y="4035926"/>
                <a:ext cx="14611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29417D2-F26A-44FD-9A75-9C1318E8D31C}"/>
                  </a:ext>
                </a:extLst>
              </p:cNvPr>
              <p:cNvSpPr txBox="1"/>
              <p:nvPr/>
            </p:nvSpPr>
            <p:spPr>
              <a:xfrm>
                <a:off x="965090" y="5565736"/>
                <a:ext cx="4855047" cy="1245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  <m:r>
                            <m:rPr>
                              <m:lit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29417D2-F26A-44FD-9A75-9C1318E8D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90" y="5565736"/>
                <a:ext cx="4855047" cy="12456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9573FF3-E040-4108-BFED-D353F250231F}"/>
                  </a:ext>
                </a:extLst>
              </p:cNvPr>
              <p:cNvSpPr txBox="1"/>
              <p:nvPr/>
            </p:nvSpPr>
            <p:spPr>
              <a:xfrm>
                <a:off x="7185419" y="6003901"/>
                <a:ext cx="42584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func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𝑖𝑠𝑖𝑛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9573FF3-E040-4108-BFED-D353F250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19" y="6003901"/>
                <a:ext cx="4258409" cy="369332"/>
              </a:xfrm>
              <a:prstGeom prst="rect">
                <a:avLst/>
              </a:prstGeom>
              <a:blipFill>
                <a:blip r:embed="rId12"/>
                <a:stretch>
                  <a:fillRect l="-2006" r="-1146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6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64760-BD97-4C7A-89FD-DD2678C6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-12558"/>
            <a:ext cx="11059160" cy="930946"/>
          </a:xfrm>
        </p:spPr>
        <p:txBody>
          <a:bodyPr/>
          <a:lstStyle/>
          <a:p>
            <a:r>
              <a:rPr lang="en-CA" altLang="zh-CN" dirty="0"/>
              <a:t>RLC model of two YIG sphere</a:t>
            </a:r>
            <a:endParaRPr lang="zh-CN" altLang="en-US" dirty="0"/>
          </a:p>
        </p:txBody>
      </p:sp>
      <p:pic>
        <p:nvPicPr>
          <p:cNvPr id="76" name="内容占位符 75">
            <a:extLst>
              <a:ext uri="{FF2B5EF4-FFF2-40B4-BE49-F238E27FC236}">
                <a16:creationId xmlns:a16="http://schemas.microsoft.com/office/drawing/2014/main" id="{DBA5CB6F-5360-44F4-9979-C62B149F7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37052" b="28236"/>
          <a:stretch/>
        </p:blipFill>
        <p:spPr>
          <a:xfrm>
            <a:off x="3582640" y="3737846"/>
            <a:ext cx="4960920" cy="1887539"/>
          </a:xfr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0F85B029-E25C-454D-8043-808E76FD5BC0}"/>
              </a:ext>
            </a:extLst>
          </p:cNvPr>
          <p:cNvGrpSpPr/>
          <p:nvPr/>
        </p:nvGrpSpPr>
        <p:grpSpPr>
          <a:xfrm>
            <a:off x="2803136" y="918388"/>
            <a:ext cx="6301989" cy="1931307"/>
            <a:chOff x="2803136" y="918388"/>
            <a:chExt cx="6301989" cy="193130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6F41B95-0151-4615-A6C6-6248851C8C77}"/>
                </a:ext>
              </a:extLst>
            </p:cNvPr>
            <p:cNvGrpSpPr/>
            <p:nvPr/>
          </p:nvGrpSpPr>
          <p:grpSpPr>
            <a:xfrm>
              <a:off x="2803136" y="918388"/>
              <a:ext cx="2731359" cy="1931307"/>
              <a:chOff x="1647825" y="1591513"/>
              <a:chExt cx="2731359" cy="1931307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2FE841D-70BD-4DD4-AC6B-C8B9F96930D4}"/>
                  </a:ext>
                </a:extLst>
              </p:cNvPr>
              <p:cNvGrpSpPr/>
              <p:nvPr/>
            </p:nvGrpSpPr>
            <p:grpSpPr>
              <a:xfrm>
                <a:off x="1647825" y="1824817"/>
                <a:ext cx="2731359" cy="1698003"/>
                <a:chOff x="1647825" y="1824817"/>
                <a:chExt cx="2731359" cy="1698003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867CC7FE-F3FA-4BE3-9033-CCE81AA74771}"/>
                    </a:ext>
                  </a:extLst>
                </p:cNvPr>
                <p:cNvGrpSpPr/>
                <p:nvPr/>
              </p:nvGrpSpPr>
              <p:grpSpPr>
                <a:xfrm>
                  <a:off x="1647825" y="2313972"/>
                  <a:ext cx="2731359" cy="152400"/>
                  <a:chOff x="1647825" y="2313972"/>
                  <a:chExt cx="2731359" cy="152400"/>
                </a:xfrm>
              </p:grpSpPr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1168BA4B-9E8B-462F-9287-AE6D56894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260" y="2390174"/>
                    <a:ext cx="260604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5DDA98AC-1128-4837-B7F4-D6F988C4D592}"/>
                      </a:ext>
                    </a:extLst>
                  </p:cNvPr>
                  <p:cNvSpPr/>
                  <p:nvPr/>
                </p:nvSpPr>
                <p:spPr>
                  <a:xfrm>
                    <a:off x="1647825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21680D04-DD94-4A43-B45B-48EBBD16B2D0}"/>
                      </a:ext>
                    </a:extLst>
                  </p:cNvPr>
                  <p:cNvSpPr/>
                  <p:nvPr/>
                </p:nvSpPr>
                <p:spPr>
                  <a:xfrm>
                    <a:off x="4226784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F2680F9-8521-4BC9-AA28-BC9F5E22469E}"/>
                    </a:ext>
                  </a:extLst>
                </p:cNvPr>
                <p:cNvSpPr/>
                <p:nvPr/>
              </p:nvSpPr>
              <p:spPr>
                <a:xfrm>
                  <a:off x="2210765" y="2037144"/>
                  <a:ext cx="1701478" cy="70605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2E83CA5-E4D0-45D4-9F1B-FDBA1CDCF4AB}"/>
                    </a:ext>
                  </a:extLst>
                </p:cNvPr>
                <p:cNvSpPr/>
                <p:nvPr/>
              </p:nvSpPr>
              <p:spPr>
                <a:xfrm>
                  <a:off x="2430973" y="2641584"/>
                  <a:ext cx="729205" cy="2032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DB0DA809-4729-469E-900D-1E37F3285C2F}"/>
                    </a:ext>
                  </a:extLst>
                </p:cNvPr>
                <p:cNvSpPr/>
                <p:nvPr/>
              </p:nvSpPr>
              <p:spPr>
                <a:xfrm rot="5400000">
                  <a:off x="3172982" y="2691912"/>
                  <a:ext cx="729205" cy="1257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1B36D62-CBD6-4893-AE39-9D8F6353F6C0}"/>
                    </a:ext>
                  </a:extLst>
                </p:cNvPr>
                <p:cNvSpPr/>
                <p:nvPr/>
              </p:nvSpPr>
              <p:spPr>
                <a:xfrm rot="5400000">
                  <a:off x="3464480" y="2236122"/>
                  <a:ext cx="143457" cy="35254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063E989-3A4D-4729-9D0F-C9B11A1563C3}"/>
                    </a:ext>
                  </a:extLst>
                </p:cNvPr>
                <p:cNvSpPr/>
                <p:nvPr/>
              </p:nvSpPr>
              <p:spPr>
                <a:xfrm rot="5400000">
                  <a:off x="3460976" y="2891083"/>
                  <a:ext cx="150464" cy="35254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488EE9A6-C646-43A9-A759-B636A44DF4EC}"/>
                    </a:ext>
                  </a:extLst>
                </p:cNvPr>
                <p:cNvSpPr/>
                <p:nvPr/>
              </p:nvSpPr>
              <p:spPr>
                <a:xfrm rot="5400000">
                  <a:off x="2984843" y="1276098"/>
                  <a:ext cx="143457" cy="152209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Picture 2" descr="“inductance”的图片搜索结果">
                  <a:extLst>
                    <a:ext uri="{FF2B5EF4-FFF2-40B4-BE49-F238E27FC236}">
                      <a16:creationId xmlns:a16="http://schemas.microsoft.com/office/drawing/2014/main" id="{BEDF4054-F692-469E-A188-9B8E2E539A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053" b="-1"/>
                <a:stretch/>
              </p:blipFill>
              <p:spPr bwMode="auto">
                <a:xfrm>
                  <a:off x="2235985" y="1824817"/>
                  <a:ext cx="1653540" cy="240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909EC43B-A8C7-4489-A427-36223B95DD66}"/>
                    </a:ext>
                  </a:extLst>
                </p:cNvPr>
                <p:cNvGrpSpPr/>
                <p:nvPr/>
              </p:nvGrpSpPr>
              <p:grpSpPr>
                <a:xfrm>
                  <a:off x="1647825" y="3370420"/>
                  <a:ext cx="2731359" cy="152400"/>
                  <a:chOff x="1647825" y="2313972"/>
                  <a:chExt cx="2731359" cy="152400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B083F6F-1972-4B30-BD73-F67CCE8BBD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260" y="2390174"/>
                    <a:ext cx="260604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5E380069-22B0-4FCC-B241-5BD009854BEE}"/>
                      </a:ext>
                    </a:extLst>
                  </p:cNvPr>
                  <p:cNvSpPr/>
                  <p:nvPr/>
                </p:nvSpPr>
                <p:spPr>
                  <a:xfrm>
                    <a:off x="1647825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7F7F2CAE-91CE-4CC8-B511-B8447C71D081}"/>
                      </a:ext>
                    </a:extLst>
                  </p:cNvPr>
                  <p:cNvSpPr/>
                  <p:nvPr/>
                </p:nvSpPr>
                <p:spPr>
                  <a:xfrm>
                    <a:off x="4226784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7070954-8B08-49FC-9BB3-B172F6C3B761}"/>
                  </a:ext>
                </a:extLst>
              </p:cNvPr>
              <p:cNvSpPr txBox="1"/>
              <p:nvPr/>
            </p:nvSpPr>
            <p:spPr>
              <a:xfrm>
                <a:off x="2600650" y="2235539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R</a:t>
                </a:r>
                <a:endParaRPr lang="zh-CN" altLang="en-US" sz="2400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77010C8-5834-43D5-A6FC-59AB6882F621}"/>
                  </a:ext>
                </a:extLst>
              </p:cNvPr>
              <p:cNvSpPr txBox="1"/>
              <p:nvPr/>
            </p:nvSpPr>
            <p:spPr>
              <a:xfrm>
                <a:off x="3578409" y="2687566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C</a:t>
                </a:r>
                <a:endParaRPr lang="zh-CN" altLang="en-US" sz="2400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858F125-87B6-4996-9C80-F2D017578AFB}"/>
                  </a:ext>
                </a:extLst>
              </p:cNvPr>
              <p:cNvSpPr txBox="1"/>
              <p:nvPr/>
            </p:nvSpPr>
            <p:spPr>
              <a:xfrm>
                <a:off x="3499532" y="1591513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L</a:t>
                </a:r>
                <a:endParaRPr lang="zh-CN" altLang="en-US" sz="2400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11A4896-4BD1-4EC4-B75C-3352F8676534}"/>
                </a:ext>
              </a:extLst>
            </p:cNvPr>
            <p:cNvGrpSpPr/>
            <p:nvPr/>
          </p:nvGrpSpPr>
          <p:grpSpPr>
            <a:xfrm>
              <a:off x="5446622" y="1717049"/>
              <a:ext cx="1082630" cy="1058830"/>
              <a:chOff x="6158238" y="2390174"/>
              <a:chExt cx="2606040" cy="105883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8B539AB9-592E-4253-9309-CDA357EBD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8238" y="3449004"/>
                <a:ext cx="26060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37B88B8-2AA9-4B30-AE11-2B71BBF54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8238" y="2390174"/>
                <a:ext cx="26060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64119CA-C01C-4D34-97A1-4D0F360E435B}"/>
                </a:ext>
              </a:extLst>
            </p:cNvPr>
            <p:cNvGrpSpPr/>
            <p:nvPr/>
          </p:nvGrpSpPr>
          <p:grpSpPr>
            <a:xfrm>
              <a:off x="6373766" y="918388"/>
              <a:ext cx="2731359" cy="1931307"/>
              <a:chOff x="1647825" y="1591513"/>
              <a:chExt cx="2731359" cy="193130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DDACBC10-DE78-4F69-AD5A-3434DF9E92DA}"/>
                  </a:ext>
                </a:extLst>
              </p:cNvPr>
              <p:cNvGrpSpPr/>
              <p:nvPr/>
            </p:nvGrpSpPr>
            <p:grpSpPr>
              <a:xfrm>
                <a:off x="1647825" y="1824817"/>
                <a:ext cx="2731359" cy="1698003"/>
                <a:chOff x="1647825" y="1824817"/>
                <a:chExt cx="2731359" cy="1698003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CE06C1D9-DD72-427B-AE35-04D3A2EDBF14}"/>
                    </a:ext>
                  </a:extLst>
                </p:cNvPr>
                <p:cNvGrpSpPr/>
                <p:nvPr/>
              </p:nvGrpSpPr>
              <p:grpSpPr>
                <a:xfrm>
                  <a:off x="1647825" y="2313972"/>
                  <a:ext cx="2731359" cy="152400"/>
                  <a:chOff x="1647825" y="2313972"/>
                  <a:chExt cx="2731359" cy="152400"/>
                </a:xfrm>
              </p:grpSpPr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A8DAC2CC-C30D-4122-91ED-BEE6490C4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260" y="2390174"/>
                    <a:ext cx="260604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1597F88A-DD4B-4873-BC4E-70EFCA4348FB}"/>
                      </a:ext>
                    </a:extLst>
                  </p:cNvPr>
                  <p:cNvSpPr/>
                  <p:nvPr/>
                </p:nvSpPr>
                <p:spPr>
                  <a:xfrm>
                    <a:off x="1647825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BDC14ED8-7911-499C-BC81-F4BC6E170A5E}"/>
                      </a:ext>
                    </a:extLst>
                  </p:cNvPr>
                  <p:cNvSpPr/>
                  <p:nvPr/>
                </p:nvSpPr>
                <p:spPr>
                  <a:xfrm>
                    <a:off x="4226784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2F7C7B40-A25A-45DC-B3C4-2EE09A2A39FE}"/>
                    </a:ext>
                  </a:extLst>
                </p:cNvPr>
                <p:cNvSpPr/>
                <p:nvPr/>
              </p:nvSpPr>
              <p:spPr>
                <a:xfrm>
                  <a:off x="2210765" y="2037144"/>
                  <a:ext cx="1701478" cy="70605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2168464-2C18-4B8F-A0CC-341C82EE9FC5}"/>
                    </a:ext>
                  </a:extLst>
                </p:cNvPr>
                <p:cNvSpPr/>
                <p:nvPr/>
              </p:nvSpPr>
              <p:spPr>
                <a:xfrm>
                  <a:off x="2430973" y="2641584"/>
                  <a:ext cx="729205" cy="2032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2EE393FF-1D76-4191-ADED-20901CBD7B17}"/>
                    </a:ext>
                  </a:extLst>
                </p:cNvPr>
                <p:cNvSpPr/>
                <p:nvPr/>
              </p:nvSpPr>
              <p:spPr>
                <a:xfrm rot="5400000">
                  <a:off x="3172982" y="2691912"/>
                  <a:ext cx="729205" cy="1257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C5499F89-5A4B-4B9A-95FF-BBFE14FE3406}"/>
                    </a:ext>
                  </a:extLst>
                </p:cNvPr>
                <p:cNvSpPr/>
                <p:nvPr/>
              </p:nvSpPr>
              <p:spPr>
                <a:xfrm rot="5400000">
                  <a:off x="3464480" y="2236122"/>
                  <a:ext cx="143457" cy="35254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7227EC8E-08B8-4684-9D35-A38DE851F803}"/>
                    </a:ext>
                  </a:extLst>
                </p:cNvPr>
                <p:cNvSpPr/>
                <p:nvPr/>
              </p:nvSpPr>
              <p:spPr>
                <a:xfrm rot="5400000">
                  <a:off x="3460976" y="2891083"/>
                  <a:ext cx="150464" cy="35254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E96678B3-F12F-4F73-810D-B559284896AF}"/>
                    </a:ext>
                  </a:extLst>
                </p:cNvPr>
                <p:cNvSpPr/>
                <p:nvPr/>
              </p:nvSpPr>
              <p:spPr>
                <a:xfrm rot="5400000">
                  <a:off x="2984843" y="1276098"/>
                  <a:ext cx="143457" cy="152209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6" name="Picture 2" descr="“inductance”的图片搜索结果">
                  <a:extLst>
                    <a:ext uri="{FF2B5EF4-FFF2-40B4-BE49-F238E27FC236}">
                      <a16:creationId xmlns:a16="http://schemas.microsoft.com/office/drawing/2014/main" id="{99E3E441-7795-48C5-B154-ED667F8012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053" b="-1"/>
                <a:stretch/>
              </p:blipFill>
              <p:spPr bwMode="auto">
                <a:xfrm>
                  <a:off x="2235985" y="1824817"/>
                  <a:ext cx="1653540" cy="240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01CD1F23-B31E-48B9-B905-977DB32F7E9D}"/>
                    </a:ext>
                  </a:extLst>
                </p:cNvPr>
                <p:cNvGrpSpPr/>
                <p:nvPr/>
              </p:nvGrpSpPr>
              <p:grpSpPr>
                <a:xfrm>
                  <a:off x="1647825" y="3370420"/>
                  <a:ext cx="2731359" cy="152400"/>
                  <a:chOff x="1647825" y="2313972"/>
                  <a:chExt cx="2731359" cy="152400"/>
                </a:xfrm>
              </p:grpSpPr>
              <p:cxnSp>
                <p:nvCxnSpPr>
                  <p:cNvPr id="68" name="直接连接符 67">
                    <a:extLst>
                      <a:ext uri="{FF2B5EF4-FFF2-40B4-BE49-F238E27FC236}">
                        <a16:creationId xmlns:a16="http://schemas.microsoft.com/office/drawing/2014/main" id="{CF44DDE6-9AC8-4856-A34E-081AB9E475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260" y="2390174"/>
                    <a:ext cx="260604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2C877866-96B4-448D-9CCC-16EC6B11AC33}"/>
                      </a:ext>
                    </a:extLst>
                  </p:cNvPr>
                  <p:cNvSpPr/>
                  <p:nvPr/>
                </p:nvSpPr>
                <p:spPr>
                  <a:xfrm>
                    <a:off x="1647825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F710A5D2-6DC4-464F-96A4-6EA8996220AF}"/>
                      </a:ext>
                    </a:extLst>
                  </p:cNvPr>
                  <p:cNvSpPr/>
                  <p:nvPr/>
                </p:nvSpPr>
                <p:spPr>
                  <a:xfrm>
                    <a:off x="4226784" y="2313972"/>
                    <a:ext cx="152400" cy="152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AF14429-2088-43C7-81C2-45884048834C}"/>
                  </a:ext>
                </a:extLst>
              </p:cNvPr>
              <p:cNvSpPr txBox="1"/>
              <p:nvPr/>
            </p:nvSpPr>
            <p:spPr>
              <a:xfrm>
                <a:off x="2600650" y="2235539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R’</a:t>
                </a:r>
                <a:endParaRPr lang="zh-CN" altLang="en-US" sz="2400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1AF3B1F-C85E-4047-A668-63D16A1674B3}"/>
                  </a:ext>
                </a:extLst>
              </p:cNvPr>
              <p:cNvSpPr txBox="1"/>
              <p:nvPr/>
            </p:nvSpPr>
            <p:spPr>
              <a:xfrm>
                <a:off x="3578409" y="2687566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C’</a:t>
                </a:r>
                <a:endParaRPr lang="zh-CN" altLang="en-US" sz="2400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D388BB7-D728-4611-82D9-98F5775B1970}"/>
                  </a:ext>
                </a:extLst>
              </p:cNvPr>
              <p:cNvSpPr txBox="1"/>
              <p:nvPr/>
            </p:nvSpPr>
            <p:spPr>
              <a:xfrm>
                <a:off x="3499532" y="1591513"/>
                <a:ext cx="446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/>
                  <a:t>L’</a:t>
                </a:r>
                <a:endParaRPr lang="zh-CN" altLang="en-US" sz="2400" dirty="0"/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E7E2DF14-3AC3-427F-A4AF-C5ECBD3B24DC}"/>
                </a:ext>
              </a:extLst>
            </p:cNvPr>
            <p:cNvSpPr/>
            <p:nvPr/>
          </p:nvSpPr>
          <p:spPr>
            <a:xfrm>
              <a:off x="5387935" y="1640847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2A0534E-6803-43E8-A246-A1B76ACB007F}"/>
                </a:ext>
              </a:extLst>
            </p:cNvPr>
            <p:cNvSpPr/>
            <p:nvPr/>
          </p:nvSpPr>
          <p:spPr>
            <a:xfrm>
              <a:off x="6373395" y="1640846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EC25F13-3E73-4FBE-8900-F82786FF505F}"/>
                </a:ext>
              </a:extLst>
            </p:cNvPr>
            <p:cNvSpPr/>
            <p:nvPr/>
          </p:nvSpPr>
          <p:spPr>
            <a:xfrm>
              <a:off x="5372830" y="2697295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B538FA8-B7D8-42F5-B801-707679EF1BF3}"/>
                </a:ext>
              </a:extLst>
            </p:cNvPr>
            <p:cNvSpPr/>
            <p:nvPr/>
          </p:nvSpPr>
          <p:spPr>
            <a:xfrm>
              <a:off x="6372791" y="2697295"/>
              <a:ext cx="152400" cy="152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A74EEA-0564-4B25-B72E-A47131B38B4C}"/>
              </a:ext>
            </a:extLst>
          </p:cNvPr>
          <p:cNvGrpSpPr/>
          <p:nvPr/>
        </p:nvGrpSpPr>
        <p:grpSpPr>
          <a:xfrm>
            <a:off x="2764579" y="802639"/>
            <a:ext cx="6463416" cy="3980460"/>
            <a:chOff x="2764579" y="802639"/>
            <a:chExt cx="6463416" cy="398046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51F9B33-C53C-41D7-B885-DB59B48DBC33}"/>
                </a:ext>
              </a:extLst>
            </p:cNvPr>
            <p:cNvSpPr/>
            <p:nvPr/>
          </p:nvSpPr>
          <p:spPr>
            <a:xfrm>
              <a:off x="6425200" y="802639"/>
              <a:ext cx="2802795" cy="3534821"/>
            </a:xfrm>
            <a:prstGeom prst="rect">
              <a:avLst/>
            </a:prstGeom>
            <a:noFill/>
            <a:ln w="44450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AB20836-6C6D-48A3-9F48-734647522AB0}"/>
                </a:ext>
              </a:extLst>
            </p:cNvPr>
            <p:cNvSpPr/>
            <p:nvPr/>
          </p:nvSpPr>
          <p:spPr>
            <a:xfrm>
              <a:off x="2764579" y="802639"/>
              <a:ext cx="2802795" cy="3534820"/>
            </a:xfrm>
            <a:prstGeom prst="rect">
              <a:avLst/>
            </a:prstGeom>
            <a:noFill/>
            <a:ln w="44450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345CAD5-A563-4AE0-BB99-AAC73C362E88}"/>
                </a:ext>
              </a:extLst>
            </p:cNvPr>
            <p:cNvSpPr/>
            <p:nvPr/>
          </p:nvSpPr>
          <p:spPr>
            <a:xfrm>
              <a:off x="5567745" y="802639"/>
              <a:ext cx="856480" cy="3980460"/>
            </a:xfrm>
            <a:prstGeom prst="rect">
              <a:avLst/>
            </a:prstGeom>
            <a:noFill/>
            <a:ln w="44450">
              <a:solidFill>
                <a:srgbClr val="00B0F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2B68AF9-5193-4E98-8882-A4BCA70F5D42}"/>
                </a:ext>
              </a:extLst>
            </p:cNvPr>
            <p:cNvSpPr/>
            <p:nvPr/>
          </p:nvSpPr>
          <p:spPr>
            <a:xfrm>
              <a:off x="4590409" y="4337468"/>
              <a:ext cx="2921873" cy="445631"/>
            </a:xfrm>
            <a:prstGeom prst="rect">
              <a:avLst/>
            </a:prstGeom>
            <a:noFill/>
            <a:ln w="44450">
              <a:solidFill>
                <a:srgbClr val="00B0F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9DE4EC1-C0B8-4657-ABBD-1938C26C1CD7}"/>
              </a:ext>
            </a:extLst>
          </p:cNvPr>
          <p:cNvGrpSpPr/>
          <p:nvPr/>
        </p:nvGrpSpPr>
        <p:grpSpPr>
          <a:xfrm>
            <a:off x="3799529" y="3004329"/>
            <a:ext cx="5008264" cy="2289943"/>
            <a:chOff x="3799529" y="3004329"/>
            <a:chExt cx="5008264" cy="2289943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711D0F98-AE87-4449-9061-A7052CC3FF3F}"/>
                </a:ext>
              </a:extLst>
            </p:cNvPr>
            <p:cNvSpPr txBox="1"/>
            <p:nvPr/>
          </p:nvSpPr>
          <p:spPr>
            <a:xfrm>
              <a:off x="7416065" y="3004329"/>
              <a:ext cx="1391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>
                  <a:solidFill>
                    <a:srgbClr val="FC4AFC"/>
                  </a:solidFill>
                </a:rPr>
                <a:t>YIG [M</a:t>
              </a:r>
              <a:r>
                <a:rPr lang="en-CA" altLang="zh-CN" sz="2400" baseline="-25000" dirty="0">
                  <a:solidFill>
                    <a:srgbClr val="FC4AFC"/>
                  </a:solidFill>
                </a:rPr>
                <a:t>3</a:t>
              </a:r>
              <a:r>
                <a:rPr lang="en-CA" altLang="zh-CN" sz="2400" dirty="0">
                  <a:solidFill>
                    <a:srgbClr val="FC4AFC"/>
                  </a:solidFill>
                </a:rPr>
                <a:t>]</a:t>
              </a:r>
              <a:endParaRPr lang="zh-CN" altLang="en-US" sz="2400" dirty="0">
                <a:solidFill>
                  <a:srgbClr val="FC4AFC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2CBF35D-3FE1-4DF1-9E23-37D9080CDFEF}"/>
                </a:ext>
              </a:extLst>
            </p:cNvPr>
            <p:cNvSpPr txBox="1"/>
            <p:nvPr/>
          </p:nvSpPr>
          <p:spPr>
            <a:xfrm>
              <a:off x="3799529" y="3006445"/>
              <a:ext cx="1366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>
                  <a:solidFill>
                    <a:srgbClr val="FC4AFC"/>
                  </a:solidFill>
                </a:rPr>
                <a:t>YIG[M</a:t>
              </a:r>
              <a:r>
                <a:rPr lang="en-CA" altLang="zh-CN" sz="2400" baseline="-25000" dirty="0">
                  <a:solidFill>
                    <a:srgbClr val="FC4AFC"/>
                  </a:solidFill>
                </a:rPr>
                <a:t>1</a:t>
              </a:r>
              <a:r>
                <a:rPr lang="en-CA" altLang="zh-CN" sz="2400" dirty="0">
                  <a:solidFill>
                    <a:srgbClr val="FC4AFC"/>
                  </a:solidFill>
                </a:rPr>
                <a:t>]</a:t>
              </a:r>
              <a:endParaRPr lang="zh-CN" altLang="en-US" sz="2400" dirty="0">
                <a:solidFill>
                  <a:srgbClr val="FC4AFC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C5CCA94-2D4D-4529-A3ED-74B144039C42}"/>
                </a:ext>
              </a:extLst>
            </p:cNvPr>
            <p:cNvSpPr txBox="1"/>
            <p:nvPr/>
          </p:nvSpPr>
          <p:spPr>
            <a:xfrm>
              <a:off x="4886977" y="4832607"/>
              <a:ext cx="302717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altLang="zh-CN" sz="2400" dirty="0">
                  <a:solidFill>
                    <a:srgbClr val="00B0F0"/>
                  </a:solidFill>
                </a:rPr>
                <a:t>Transmission line [M</a:t>
              </a:r>
              <a:r>
                <a:rPr lang="en-CA" altLang="zh-CN" sz="2400" baseline="-25000" dirty="0">
                  <a:solidFill>
                    <a:srgbClr val="00B0F0"/>
                  </a:solidFill>
                </a:rPr>
                <a:t>2</a:t>
              </a:r>
              <a:r>
                <a:rPr lang="en-CA" altLang="zh-CN" sz="2400" dirty="0">
                  <a:solidFill>
                    <a:srgbClr val="00B0F0"/>
                  </a:solidFill>
                </a:rPr>
                <a:t>]</a:t>
              </a:r>
              <a:endParaRPr lang="zh-CN" altLang="en-US" sz="2400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CB1D90E-1FCA-43A9-9A65-769864C042B0}"/>
                  </a:ext>
                </a:extLst>
              </p:cNvPr>
              <p:cNvSpPr txBox="1"/>
              <p:nvPr/>
            </p:nvSpPr>
            <p:spPr>
              <a:xfrm>
                <a:off x="9227995" y="4413767"/>
                <a:ext cx="23432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CB1D90E-1FCA-43A9-9A65-769864C04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95" y="4413767"/>
                <a:ext cx="2343206" cy="369332"/>
              </a:xfrm>
              <a:prstGeom prst="rect">
                <a:avLst/>
              </a:prstGeom>
              <a:blipFill>
                <a:blip r:embed="rId5"/>
                <a:stretch>
                  <a:fillRect l="-2604" r="-781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59032C1-C3A9-4565-986C-2E22A0488ACA}"/>
                  </a:ext>
                </a:extLst>
              </p:cNvPr>
              <p:cNvSpPr txBox="1"/>
              <p:nvPr/>
            </p:nvSpPr>
            <p:spPr>
              <a:xfrm>
                <a:off x="1487487" y="5598296"/>
                <a:ext cx="8673465" cy="1231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𝑖𝑠𝑖𝑛</m:t>
                              </m:r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59032C1-C3A9-4565-986C-2E22A048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7" y="5598296"/>
                <a:ext cx="8673465" cy="1231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>
            <a:extLst>
              <a:ext uri="{FF2B5EF4-FFF2-40B4-BE49-F238E27FC236}">
                <a16:creationId xmlns:a16="http://schemas.microsoft.com/office/drawing/2014/main" id="{479B7571-B6DB-4D0D-A28A-767580E100ED}"/>
              </a:ext>
            </a:extLst>
          </p:cNvPr>
          <p:cNvSpPr/>
          <p:nvPr/>
        </p:nvSpPr>
        <p:spPr>
          <a:xfrm>
            <a:off x="2418080" y="5984240"/>
            <a:ext cx="3149294" cy="845547"/>
          </a:xfrm>
          <a:prstGeom prst="rect">
            <a:avLst/>
          </a:prstGeom>
          <a:noFill/>
          <a:ln w="381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7E00B7B-6A77-4A6D-9993-178361F587F0}"/>
              </a:ext>
            </a:extLst>
          </p:cNvPr>
          <p:cNvSpPr txBox="1"/>
          <p:nvPr/>
        </p:nvSpPr>
        <p:spPr>
          <a:xfrm>
            <a:off x="5737516" y="2013250"/>
            <a:ext cx="87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/>
              <a:t>β</a:t>
            </a:r>
            <a:r>
              <a:rPr lang="en-CA" altLang="zh-CN" sz="2400" dirty="0"/>
              <a:t>,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zh-CN" alt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8B95D394-2066-47C1-95BF-F6D7C2FE3DA7}"/>
              </a:ext>
            </a:extLst>
          </p:cNvPr>
          <p:cNvCxnSpPr/>
          <p:nvPr/>
        </p:nvCxnSpPr>
        <p:spPr>
          <a:xfrm>
            <a:off x="4515246" y="3570051"/>
            <a:ext cx="299703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27E3E936-9828-47E0-9E67-DA15A6DB7CD8}"/>
              </a:ext>
            </a:extLst>
          </p:cNvPr>
          <p:cNvCxnSpPr>
            <a:cxnSpLocks/>
          </p:cNvCxnSpPr>
          <p:nvPr/>
        </p:nvCxnSpPr>
        <p:spPr>
          <a:xfrm flipV="1">
            <a:off x="7512282" y="3465994"/>
            <a:ext cx="0" cy="3567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86ABCEE-B497-4B71-AFB6-3D0BFE0C6EBB}"/>
              </a:ext>
            </a:extLst>
          </p:cNvPr>
          <p:cNvCxnSpPr>
            <a:cxnSpLocks/>
          </p:cNvCxnSpPr>
          <p:nvPr/>
        </p:nvCxnSpPr>
        <p:spPr>
          <a:xfrm flipV="1">
            <a:off x="4515246" y="3465994"/>
            <a:ext cx="0" cy="3567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B0BC6D3C-BDF3-4FBE-B56B-6506EF38855D}"/>
              </a:ext>
            </a:extLst>
          </p:cNvPr>
          <p:cNvSpPr/>
          <p:nvPr/>
        </p:nvSpPr>
        <p:spPr>
          <a:xfrm>
            <a:off x="5876792" y="3062614"/>
            <a:ext cx="282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44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1E94F88-CF56-40B0-846C-BA74C266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45" y="715488"/>
            <a:ext cx="9633177" cy="62644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42F3FC-9E40-4FBA-A547-CBCF9F49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1441"/>
            <a:ext cx="11049000" cy="772159"/>
          </a:xfrm>
        </p:spPr>
        <p:txBody>
          <a:bodyPr/>
          <a:lstStyle/>
          <a:p>
            <a:r>
              <a:rPr lang="en-CA" altLang="zh-CN" dirty="0"/>
              <a:t>RLC Model Calculations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43DDBF-9835-4DFB-90D4-3EBA06AE694F}"/>
              </a:ext>
            </a:extLst>
          </p:cNvPr>
          <p:cNvGrpSpPr/>
          <p:nvPr/>
        </p:nvGrpSpPr>
        <p:grpSpPr>
          <a:xfrm>
            <a:off x="9458961" y="2236014"/>
            <a:ext cx="883919" cy="690066"/>
            <a:chOff x="9458961" y="2236014"/>
            <a:chExt cx="883919" cy="6900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73B7EB8-CC20-4834-8B38-23C21626D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46" t="5931" r="13321" b="8939"/>
            <a:stretch/>
          </p:blipFill>
          <p:spPr>
            <a:xfrm>
              <a:off x="9550401" y="2236014"/>
              <a:ext cx="792479" cy="690066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2AC604E-F852-4D6D-B61B-BF6B2DA673C3}"/>
                </a:ext>
              </a:extLst>
            </p:cNvPr>
            <p:cNvSpPr/>
            <p:nvPr/>
          </p:nvSpPr>
          <p:spPr>
            <a:xfrm>
              <a:off x="9458961" y="249428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2D31F0-7B1A-4150-9E42-027E940B6679}"/>
                </a:ext>
              </a:extLst>
            </p:cNvPr>
            <p:cNvSpPr/>
            <p:nvPr/>
          </p:nvSpPr>
          <p:spPr>
            <a:xfrm>
              <a:off x="9838095" y="249428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E08DD38-6635-4F7D-A68D-5D9DCCB89AE5}"/>
              </a:ext>
            </a:extLst>
          </p:cNvPr>
          <p:cNvGrpSpPr/>
          <p:nvPr/>
        </p:nvGrpSpPr>
        <p:grpSpPr>
          <a:xfrm>
            <a:off x="9458961" y="5253534"/>
            <a:ext cx="919996" cy="690066"/>
            <a:chOff x="9458961" y="5253534"/>
            <a:chExt cx="919996" cy="69006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9ACDB1-202A-4801-819A-DEC48DD9A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46" t="5931" r="13321" b="8939"/>
            <a:stretch/>
          </p:blipFill>
          <p:spPr>
            <a:xfrm>
              <a:off x="9550401" y="5253534"/>
              <a:ext cx="792479" cy="690066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B18DF0D-D594-4C2F-AB9D-313688FF491A}"/>
                </a:ext>
              </a:extLst>
            </p:cNvPr>
            <p:cNvSpPr/>
            <p:nvPr/>
          </p:nvSpPr>
          <p:spPr>
            <a:xfrm>
              <a:off x="9458961" y="551180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C9B0D04-7134-4991-83F8-A364D3556FA2}"/>
                </a:ext>
              </a:extLst>
            </p:cNvPr>
            <p:cNvSpPr/>
            <p:nvPr/>
          </p:nvSpPr>
          <p:spPr>
            <a:xfrm>
              <a:off x="10196077" y="550712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C840F1C-F6EC-4230-BA19-0CCC4B93A544}"/>
              </a:ext>
            </a:extLst>
          </p:cNvPr>
          <p:cNvGrpSpPr/>
          <p:nvPr/>
        </p:nvGrpSpPr>
        <p:grpSpPr>
          <a:xfrm>
            <a:off x="4917441" y="2236014"/>
            <a:ext cx="883919" cy="690066"/>
            <a:chOff x="4917441" y="2236014"/>
            <a:chExt cx="883919" cy="69006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1ED600B-B630-4B5A-A0AB-EA03446AF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46" t="5931" r="13321" b="8939"/>
            <a:stretch/>
          </p:blipFill>
          <p:spPr>
            <a:xfrm>
              <a:off x="5008881" y="2236014"/>
              <a:ext cx="792479" cy="690066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DE19693-B809-4BCF-8A55-DF398F04ADBE}"/>
                </a:ext>
              </a:extLst>
            </p:cNvPr>
            <p:cNvSpPr/>
            <p:nvPr/>
          </p:nvSpPr>
          <p:spPr>
            <a:xfrm>
              <a:off x="5107008" y="249428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9D0AE16-C154-4F3C-AE2A-E594764C74F0}"/>
                </a:ext>
              </a:extLst>
            </p:cNvPr>
            <p:cNvSpPr/>
            <p:nvPr/>
          </p:nvSpPr>
          <p:spPr>
            <a:xfrm>
              <a:off x="4917441" y="249428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63B8CA9-5E84-4950-821A-80B040F0199A}"/>
              </a:ext>
            </a:extLst>
          </p:cNvPr>
          <p:cNvGrpSpPr/>
          <p:nvPr/>
        </p:nvGrpSpPr>
        <p:grpSpPr>
          <a:xfrm>
            <a:off x="4917441" y="5213301"/>
            <a:ext cx="883919" cy="690066"/>
            <a:chOff x="4917441" y="5213301"/>
            <a:chExt cx="883919" cy="69006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9C735F7-07C4-4CB8-90CA-DA46138A2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46" t="5931" r="13321" b="8939"/>
            <a:stretch/>
          </p:blipFill>
          <p:spPr>
            <a:xfrm>
              <a:off x="5008881" y="5213301"/>
              <a:ext cx="792479" cy="690066"/>
            </a:xfrm>
            <a:prstGeom prst="rect">
              <a:avLst/>
            </a:prstGeom>
          </p:spPr>
        </p:pic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FAE7F65-357D-4E12-A6BD-FE57C0EBA3E6}"/>
                </a:ext>
              </a:extLst>
            </p:cNvPr>
            <p:cNvSpPr/>
            <p:nvPr/>
          </p:nvSpPr>
          <p:spPr>
            <a:xfrm>
              <a:off x="4917441" y="547156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E08926D-6D96-4186-89E5-547FC6DB2B2B}"/>
                </a:ext>
              </a:extLst>
            </p:cNvPr>
            <p:cNvSpPr/>
            <p:nvPr/>
          </p:nvSpPr>
          <p:spPr>
            <a:xfrm>
              <a:off x="5471677" y="547156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021CC59-DA81-4584-A56E-071D224CAEE2}"/>
              </a:ext>
            </a:extLst>
          </p:cNvPr>
          <p:cNvSpPr txBox="1"/>
          <p:nvPr/>
        </p:nvSpPr>
        <p:spPr>
          <a:xfrm>
            <a:off x="10575236" y="4797802"/>
            <a:ext cx="154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400" dirty="0"/>
              <a:t>cos(</a:t>
            </a:r>
            <a:r>
              <a:rPr lang="el-GR" altLang="zh-CN" sz="2400" dirty="0"/>
              <a:t>β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2400" dirty="0"/>
              <a:t>) = 1 </a:t>
            </a:r>
          </a:p>
          <a:p>
            <a:r>
              <a:rPr lang="en-CA" altLang="zh-CN" sz="2400" dirty="0"/>
              <a:t>sin(</a:t>
            </a:r>
            <a:r>
              <a:rPr lang="el-GR" altLang="zh-CN" sz="2400" dirty="0"/>
              <a:t>β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2400" dirty="0"/>
              <a:t>) = 0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43B3EB-704A-4CED-89C3-E1619F150B5B}"/>
              </a:ext>
            </a:extLst>
          </p:cNvPr>
          <p:cNvSpPr txBox="1"/>
          <p:nvPr/>
        </p:nvSpPr>
        <p:spPr>
          <a:xfrm>
            <a:off x="10575236" y="1846163"/>
            <a:ext cx="154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400" dirty="0"/>
              <a:t>cos(</a:t>
            </a:r>
            <a:r>
              <a:rPr lang="el-GR" altLang="zh-CN" sz="2400" dirty="0"/>
              <a:t>β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2400" dirty="0"/>
              <a:t>) = 1 </a:t>
            </a:r>
          </a:p>
          <a:p>
            <a:r>
              <a:rPr lang="en-CA" altLang="zh-CN" sz="2400" dirty="0"/>
              <a:t>sin(</a:t>
            </a:r>
            <a:r>
              <a:rPr lang="el-GR" altLang="zh-CN" sz="2400" dirty="0"/>
              <a:t>β</a:t>
            </a:r>
            <a:r>
              <a:rPr lang="en-CA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2400" dirty="0"/>
              <a:t>) = 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386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9992FD-9AB9-40ED-B05B-D7E8395D5453}"/>
                  </a:ext>
                </a:extLst>
              </p:cNvPr>
              <p:cNvSpPr txBox="1"/>
              <p:nvPr/>
            </p:nvSpPr>
            <p:spPr>
              <a:xfrm>
                <a:off x="672829" y="1125067"/>
                <a:ext cx="7176388" cy="2027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altLang="zh-CN" sz="2400" dirty="0"/>
                  <a:t>For a single YIG: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CA" altLang="zh-CN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CA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A" altLang="zh-CN" sz="24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9992FD-9AB9-40ED-B05B-D7E8395D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29" y="1125067"/>
                <a:ext cx="7176388" cy="2027735"/>
              </a:xfrm>
              <a:prstGeom prst="rect">
                <a:avLst/>
              </a:prstGeom>
              <a:blipFill>
                <a:blip r:embed="rId2"/>
                <a:stretch>
                  <a:fillRect l="-2547" t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BC780B-4CEA-4893-8F53-CAAC8565D06D}"/>
                  </a:ext>
                </a:extLst>
              </p:cNvPr>
              <p:cNvSpPr txBox="1"/>
              <p:nvPr/>
            </p:nvSpPr>
            <p:spPr>
              <a:xfrm>
                <a:off x="672829" y="2857535"/>
                <a:ext cx="6941387" cy="1750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altLang="zh-CN" sz="2400" b="0" dirty="0"/>
                  <a:t>For two identical YIG: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CA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CA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  <m: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altLang="zh-CN" sz="2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altLang="zh-CN" sz="24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CA" altLang="zh-CN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BC780B-4CEA-4893-8F53-CAAC8565D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29" y="2857535"/>
                <a:ext cx="6941387" cy="1750736"/>
              </a:xfrm>
              <a:prstGeom prst="rect">
                <a:avLst/>
              </a:prstGeom>
              <a:blipFill>
                <a:blip r:embed="rId3"/>
                <a:stretch>
                  <a:fillRect l="-2634" t="-5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A8AE1B-6861-4D50-93D2-BE86834482DA}"/>
                  </a:ext>
                </a:extLst>
              </p:cNvPr>
              <p:cNvSpPr txBox="1"/>
              <p:nvPr/>
            </p:nvSpPr>
            <p:spPr>
              <a:xfrm>
                <a:off x="8779532" y="1317306"/>
                <a:ext cx="221201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CA" altLang="zh-CN" sz="2400" b="0" dirty="0"/>
                  <a:t>     </a:t>
                </a:r>
                <a14:m>
                  <m:oMath xmlns:m="http://schemas.openxmlformats.org/officeDocument/2006/math"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CA" altLang="zh-CN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altLang="zh-CN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CA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CA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A8AE1B-6861-4D50-93D2-BE868344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32" y="1317306"/>
                <a:ext cx="2212016" cy="894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B80687-ED0C-46CA-A9BE-82B887BE6728}"/>
                  </a:ext>
                </a:extLst>
              </p:cNvPr>
              <p:cNvSpPr txBox="1"/>
              <p:nvPr/>
            </p:nvSpPr>
            <p:spPr>
              <a:xfrm>
                <a:off x="1027570" y="5122478"/>
                <a:ext cx="2067361" cy="1908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A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A" altLang="zh-CN" sz="2400" b="0" i="1" dirty="0">
                  <a:latin typeface="Cambria Math" panose="02040503050406030204" pitchFamily="18" charset="0"/>
                </a:endParaRPr>
              </a:p>
              <a:p>
                <a:endParaRPr lang="en-CA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B80687-ED0C-46CA-A9BE-82B887BE6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70" y="5122478"/>
                <a:ext cx="2067361" cy="1908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414A2DB4-8E9C-4E4F-87FF-4AE87A8F9573}"/>
              </a:ext>
            </a:extLst>
          </p:cNvPr>
          <p:cNvSpPr/>
          <p:nvPr/>
        </p:nvSpPr>
        <p:spPr>
          <a:xfrm>
            <a:off x="3596261" y="5316143"/>
            <a:ext cx="664762" cy="28123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7B52F27-5477-48CB-9840-E647E7C5096C}"/>
              </a:ext>
            </a:extLst>
          </p:cNvPr>
          <p:cNvSpPr/>
          <p:nvPr/>
        </p:nvSpPr>
        <p:spPr>
          <a:xfrm>
            <a:off x="3596570" y="6059501"/>
            <a:ext cx="664762" cy="28123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FEC7B5-FD55-4F39-BC89-5472A03CE91A}"/>
              </a:ext>
            </a:extLst>
          </p:cNvPr>
          <p:cNvSpPr txBox="1"/>
          <p:nvPr/>
        </p:nvSpPr>
        <p:spPr>
          <a:xfrm>
            <a:off x="4475215" y="5222990"/>
            <a:ext cx="3139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Linewidth broaden</a:t>
            </a:r>
          </a:p>
          <a:p>
            <a:endParaRPr lang="en-CA" altLang="zh-CN" sz="2400" dirty="0"/>
          </a:p>
          <a:p>
            <a:r>
              <a:rPr lang="en-CA" altLang="zh-CN" sz="2400" dirty="0"/>
              <a:t>Resonance slightly shift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6900D1-9F59-4CE2-A3DD-125C89A5A3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59"/>
          <a:stretch/>
        </p:blipFill>
        <p:spPr>
          <a:xfrm>
            <a:off x="7639411" y="3152802"/>
            <a:ext cx="4552589" cy="34993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3C039E-D75F-4C4E-97D9-03C565F9E7DE}"/>
              </a:ext>
            </a:extLst>
          </p:cNvPr>
          <p:cNvSpPr txBox="1"/>
          <p:nvPr/>
        </p:nvSpPr>
        <p:spPr>
          <a:xfrm>
            <a:off x="225005" y="86208"/>
            <a:ext cx="10096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dirty="0"/>
              <a:t>cos(</a:t>
            </a:r>
            <a:r>
              <a:rPr lang="el-GR" altLang="zh-CN" sz="3200" dirty="0"/>
              <a:t>β</a:t>
            </a:r>
            <a:r>
              <a:rPr lang="en-CA" altLang="zh-C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3200" dirty="0"/>
              <a:t>) = 1; sin(</a:t>
            </a:r>
            <a:r>
              <a:rPr lang="el-GR" altLang="zh-CN" sz="3200" dirty="0"/>
              <a:t>β</a:t>
            </a:r>
            <a:r>
              <a:rPr lang="en-CA" altLang="zh-C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altLang="zh-CN" sz="3200" dirty="0"/>
              <a:t>) = 0, Pure Lorentzian case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51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81E6C8-EDC1-4D33-9404-B58FFC0F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0"/>
          <a:stretch/>
        </p:blipFill>
        <p:spPr>
          <a:xfrm>
            <a:off x="1971040" y="599440"/>
            <a:ext cx="7841666" cy="6212840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B4B32CC-459A-4344-90AE-20E9C6154151}"/>
              </a:ext>
            </a:extLst>
          </p:cNvPr>
          <p:cNvSpPr txBox="1">
            <a:spLocks/>
          </p:cNvSpPr>
          <p:nvPr/>
        </p:nvSpPr>
        <p:spPr>
          <a:xfrm>
            <a:off x="335280" y="1"/>
            <a:ext cx="11018520" cy="822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/>
              <a:t>Preliminary Experiment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93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E22F5-9A92-4224-A2C3-6EB441AD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79" y="1"/>
            <a:ext cx="11731029" cy="822959"/>
          </a:xfrm>
        </p:spPr>
        <p:txBody>
          <a:bodyPr>
            <a:normAutofit/>
          </a:bodyPr>
          <a:lstStyle/>
          <a:p>
            <a:r>
              <a:rPr lang="en-CA" altLang="zh-CN" dirty="0"/>
              <a:t>Preliminary Experiment Results (l=35mm~0.77 </a:t>
            </a:r>
            <a:r>
              <a:rPr lang="el-GR" altLang="zh-CN" dirty="0"/>
              <a:t>λ</a:t>
            </a:r>
            <a:r>
              <a:rPr lang="en-CA" altLang="zh-CN" dirty="0"/>
              <a:t>?)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BFFE89-E321-4166-B76A-91986AD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1" b="48868"/>
          <a:stretch/>
        </p:blipFill>
        <p:spPr>
          <a:xfrm>
            <a:off x="432813" y="1696825"/>
            <a:ext cx="11326373" cy="3799001"/>
          </a:xfrm>
        </p:spPr>
      </p:pic>
    </p:spTree>
    <p:extLst>
      <p:ext uri="{BB962C8B-B14F-4D97-AF65-F5344CB8AC3E}">
        <p14:creationId xmlns:p14="http://schemas.microsoft.com/office/powerpoint/2010/main" val="32149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440</Words>
  <Application>Microsoft Office PowerPoint</Application>
  <PresentationFormat>宽屏</PresentationFormat>
  <Paragraphs>98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宋体</vt:lpstr>
      <vt:lpstr>Arial</vt:lpstr>
      <vt:lpstr>Cambria Math</vt:lpstr>
      <vt:lpstr>Times New Roman</vt:lpstr>
      <vt:lpstr>Office 主题​​</vt:lpstr>
      <vt:lpstr>Long distance coupling between two YIG spheres</vt:lpstr>
      <vt:lpstr>PowerPoint 演示文稿</vt:lpstr>
      <vt:lpstr>Experiment Setup</vt:lpstr>
      <vt:lpstr>Theory (RLC circuit)</vt:lpstr>
      <vt:lpstr>RLC model of two YIG sphere</vt:lpstr>
      <vt:lpstr>RLC Model Calculations</vt:lpstr>
      <vt:lpstr>PowerPoint 演示文稿</vt:lpstr>
      <vt:lpstr>PowerPoint 演示文稿</vt:lpstr>
      <vt:lpstr>Preliminary Experiment Results (l=35mm~0.77 λ?)</vt:lpstr>
      <vt:lpstr>PowerPoint 演示文稿</vt:lpstr>
      <vt:lpstr>Fitting results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164</cp:revision>
  <dcterms:created xsi:type="dcterms:W3CDTF">2018-02-23T15:34:47Z</dcterms:created>
  <dcterms:modified xsi:type="dcterms:W3CDTF">2018-03-06T05:12:09Z</dcterms:modified>
</cp:coreProperties>
</file>